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4" r:id="rId1"/>
    <p:sldMasterId id="2147483778" r:id="rId2"/>
  </p:sldMasterIdLst>
  <p:notesMasterIdLst>
    <p:notesMasterId r:id="rId37"/>
  </p:notesMasterIdLst>
  <p:handoutMasterIdLst>
    <p:handoutMasterId r:id="rId38"/>
  </p:handoutMasterIdLst>
  <p:sldIdLst>
    <p:sldId id="256" r:id="rId3"/>
    <p:sldId id="276" r:id="rId4"/>
    <p:sldId id="284" r:id="rId5"/>
    <p:sldId id="285" r:id="rId6"/>
    <p:sldId id="269" r:id="rId7"/>
    <p:sldId id="286" r:id="rId8"/>
    <p:sldId id="277" r:id="rId9"/>
    <p:sldId id="287" r:id="rId10"/>
    <p:sldId id="278" r:id="rId11"/>
    <p:sldId id="282" r:id="rId12"/>
    <p:sldId id="294" r:id="rId13"/>
    <p:sldId id="274" r:id="rId14"/>
    <p:sldId id="297" r:id="rId15"/>
    <p:sldId id="296" r:id="rId16"/>
    <p:sldId id="289" r:id="rId17"/>
    <p:sldId id="280" r:id="rId18"/>
    <p:sldId id="288" r:id="rId19"/>
    <p:sldId id="257" r:id="rId20"/>
    <p:sldId id="258" r:id="rId21"/>
    <p:sldId id="279" r:id="rId22"/>
    <p:sldId id="262" r:id="rId23"/>
    <p:sldId id="264" r:id="rId24"/>
    <p:sldId id="290" r:id="rId25"/>
    <p:sldId id="291" r:id="rId26"/>
    <p:sldId id="259" r:id="rId27"/>
    <p:sldId id="265" r:id="rId28"/>
    <p:sldId id="266" r:id="rId29"/>
    <p:sldId id="268" r:id="rId30"/>
    <p:sldId id="271" r:id="rId31"/>
    <p:sldId id="292" r:id="rId32"/>
    <p:sldId id="295" r:id="rId33"/>
    <p:sldId id="293" r:id="rId34"/>
    <p:sldId id="272" r:id="rId35"/>
    <p:sldId id="281" r:id="rId36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889"/>
    <a:srgbClr val="9F9F9F"/>
    <a:srgbClr val="898989"/>
    <a:srgbClr val="FFFFFF"/>
    <a:srgbClr val="C7D301"/>
    <a:srgbClr val="DEE787"/>
    <a:srgbClr val="E6E782"/>
    <a:srgbClr val="BFD630"/>
    <a:srgbClr val="726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403" autoAdjust="0"/>
  </p:normalViewPr>
  <p:slideViewPr>
    <p:cSldViewPr snapToGrid="0">
      <p:cViewPr varScale="1">
        <p:scale>
          <a:sx n="110" d="100"/>
          <a:sy n="110" d="100"/>
        </p:scale>
        <p:origin x="51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7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8A428-E1FB-4D0F-93CE-FAEE71149ACE}" type="datetimeFigureOut">
              <a:rPr lang="fi-FI" smtClean="0"/>
              <a:t>8.4.2019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20245-4228-4253-9DC6-8E40D5A2ED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73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7C0E7-F565-4A3A-AB42-93AD17E09AB0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286F7-0000-40D5-9A44-0DB648D08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8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286F7-0000-40D5-9A44-0DB648D082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96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286F7-0000-40D5-9A44-0DB648D082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63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286F7-0000-40D5-9A44-0DB648D082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42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286F7-0000-40D5-9A44-0DB648D082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41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286F7-0000-40D5-9A44-0DB648D082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84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286F7-0000-40D5-9A44-0DB648D082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8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36804" y="297914"/>
            <a:ext cx="8331639" cy="2194200"/>
          </a:xfrm>
        </p:spPr>
        <p:txBody>
          <a:bodyPr anchor="b">
            <a:normAutofit/>
          </a:bodyPr>
          <a:lstStyle>
            <a:lvl1pPr>
              <a:defRPr sz="4000" b="1" baseline="0">
                <a:solidFill>
                  <a:srgbClr val="027889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en-US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315" y="35066"/>
            <a:ext cx="1691685" cy="1046453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2" r="5401" b="9712"/>
          <a:stretch/>
        </p:blipFill>
        <p:spPr>
          <a:xfrm>
            <a:off x="4758833" y="930758"/>
            <a:ext cx="7433168" cy="5919071"/>
          </a:xfrm>
          <a:prstGeom prst="rect">
            <a:avLst/>
          </a:prstGeom>
        </p:spPr>
      </p:pic>
      <p:sp>
        <p:nvSpPr>
          <p:cNvPr id="16" name="Tekstin paikkamerkki 15"/>
          <p:cNvSpPr>
            <a:spLocks noGrp="1"/>
          </p:cNvSpPr>
          <p:nvPr>
            <p:ph type="body" sz="quarter" idx="12" hasCustomPrompt="1"/>
          </p:nvPr>
        </p:nvSpPr>
        <p:spPr>
          <a:xfrm>
            <a:off x="436563" y="3031375"/>
            <a:ext cx="4833937" cy="295275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(</a:t>
            </a:r>
            <a:r>
              <a:rPr lang="fi-FI" dirty="0" err="1" smtClean="0"/>
              <a:t>event</a:t>
            </a:r>
            <a:r>
              <a:rPr lang="fi-FI" dirty="0" smtClean="0"/>
              <a:t>, </a:t>
            </a:r>
            <a:r>
              <a:rPr lang="fi-FI" dirty="0" err="1" smtClean="0"/>
              <a:t>place</a:t>
            </a:r>
            <a:r>
              <a:rPr lang="fi-FI" dirty="0" smtClean="0"/>
              <a:t>, </a:t>
            </a:r>
            <a:r>
              <a:rPr lang="fi-FI" dirty="0" err="1" smtClean="0"/>
              <a:t>name</a:t>
            </a:r>
            <a:r>
              <a:rPr lang="fi-FI" dirty="0" smtClean="0"/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val="12673891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_2 petrol">
    <p:bg>
      <p:bgPr>
        <a:solidFill>
          <a:srgbClr val="0278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" r="3499" b="8192"/>
          <a:stretch/>
        </p:blipFill>
        <p:spPr>
          <a:xfrm>
            <a:off x="4969243" y="1045029"/>
            <a:ext cx="7159257" cy="581297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45790" y="343737"/>
            <a:ext cx="8319600" cy="2196000"/>
          </a:xfrm>
          <a:effectLst/>
        </p:spPr>
        <p:txBody>
          <a:bodyPr anchor="b">
            <a:normAutofit/>
          </a:bodyPr>
          <a:lstStyle>
            <a:lvl1pPr algn="l">
              <a:defRPr sz="4000" b="1">
                <a:ln w="3175">
                  <a:noFill/>
                </a:ln>
                <a:solidFill>
                  <a:srgbClr val="BFD63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endParaRPr lang="en-US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125" y="54684"/>
            <a:ext cx="1693051" cy="1047600"/>
          </a:xfrm>
          <a:prstGeom prst="rect">
            <a:avLst/>
          </a:prstGeom>
        </p:spPr>
      </p:pic>
      <p:sp>
        <p:nvSpPr>
          <p:cNvPr id="7" name="Tekstin paikkamerkki 15"/>
          <p:cNvSpPr>
            <a:spLocks noGrp="1"/>
          </p:cNvSpPr>
          <p:nvPr>
            <p:ph type="body" sz="quarter" idx="12" hasCustomPrompt="1"/>
          </p:nvPr>
        </p:nvSpPr>
        <p:spPr>
          <a:xfrm>
            <a:off x="436563" y="3031375"/>
            <a:ext cx="4833937" cy="295275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(</a:t>
            </a:r>
            <a:r>
              <a:rPr lang="fi-FI" dirty="0" err="1" smtClean="0"/>
              <a:t>event</a:t>
            </a:r>
            <a:r>
              <a:rPr lang="fi-FI" dirty="0" smtClean="0"/>
              <a:t>, </a:t>
            </a:r>
            <a:r>
              <a:rPr lang="fi-FI" dirty="0" err="1" smtClean="0"/>
              <a:t>place</a:t>
            </a:r>
            <a:r>
              <a:rPr lang="fi-FI" dirty="0" smtClean="0"/>
              <a:t>, </a:t>
            </a:r>
            <a:r>
              <a:rPr lang="fi-FI" dirty="0" err="1" smtClean="0"/>
              <a:t>name</a:t>
            </a:r>
            <a:r>
              <a:rPr lang="fi-FI" dirty="0" smtClean="0"/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val="2804972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ith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07" y="3973689"/>
            <a:ext cx="3478393" cy="28843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56840" y="85580"/>
            <a:ext cx="10063510" cy="99594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027889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56839" y="1236273"/>
            <a:ext cx="11552662" cy="5005245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56839" y="6356350"/>
            <a:ext cx="4631539" cy="365125"/>
          </a:xfrm>
        </p:spPr>
        <p:txBody>
          <a:bodyPr/>
          <a:lstStyle>
            <a:lvl1pPr>
              <a:defRPr b="0"/>
            </a:lvl1pPr>
          </a:lstStyle>
          <a:p>
            <a:r>
              <a:rPr lang="fi-FI" smtClean="0"/>
              <a:t>19.11.2018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244193" y="6352721"/>
            <a:ext cx="1703614" cy="365125"/>
          </a:xfrm>
        </p:spPr>
        <p:txBody>
          <a:bodyPr/>
          <a:lstStyle>
            <a:lvl1pPr>
              <a:defRPr b="0">
                <a:solidFill>
                  <a:srgbClr val="898989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715750" y="6352720"/>
            <a:ext cx="468086" cy="365125"/>
          </a:xfrm>
        </p:spPr>
        <p:txBody>
          <a:bodyPr/>
          <a:lstStyle/>
          <a:p>
            <a:fld id="{E439DF18-EF9F-4548-8CEB-246465D8F8D2}" type="slidenum">
              <a:rPr lang="fi-FI" smtClean="0"/>
              <a:t>‹#›</a:t>
            </a:fld>
            <a:endParaRPr lang="fi-FI" dirty="0"/>
          </a:p>
        </p:txBody>
      </p:sp>
      <p:cxnSp>
        <p:nvCxnSpPr>
          <p:cNvPr id="15" name="Suora yhdysviiva 14"/>
          <p:cNvCxnSpPr/>
          <p:nvPr userDrawn="1"/>
        </p:nvCxnSpPr>
        <p:spPr>
          <a:xfrm>
            <a:off x="356840" y="1081520"/>
            <a:ext cx="10063509" cy="0"/>
          </a:xfrm>
          <a:prstGeom prst="line">
            <a:avLst/>
          </a:prstGeom>
          <a:ln w="19050">
            <a:solidFill>
              <a:srgbClr val="027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053" y="63804"/>
            <a:ext cx="1679947" cy="103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019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ithout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56840" y="85580"/>
            <a:ext cx="10063510" cy="99594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027889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56839" y="1236273"/>
            <a:ext cx="11552662" cy="5005245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56839" y="6356350"/>
            <a:ext cx="4631539" cy="365125"/>
          </a:xfrm>
        </p:spPr>
        <p:txBody>
          <a:bodyPr/>
          <a:lstStyle>
            <a:lvl1pPr>
              <a:defRPr b="0"/>
            </a:lvl1pPr>
          </a:lstStyle>
          <a:p>
            <a:r>
              <a:rPr lang="fi-FI" smtClean="0"/>
              <a:t>19.11.2018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244193" y="6352721"/>
            <a:ext cx="1703614" cy="365125"/>
          </a:xfrm>
        </p:spPr>
        <p:txBody>
          <a:bodyPr/>
          <a:lstStyle>
            <a:lvl1pPr>
              <a:defRPr b="0">
                <a:solidFill>
                  <a:srgbClr val="898989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715750" y="6352720"/>
            <a:ext cx="468086" cy="365125"/>
          </a:xfrm>
        </p:spPr>
        <p:txBody>
          <a:bodyPr/>
          <a:lstStyle/>
          <a:p>
            <a:fld id="{E439DF18-EF9F-4548-8CEB-246465D8F8D2}" type="slidenum">
              <a:rPr lang="fi-FI" smtClean="0"/>
              <a:t>‹#›</a:t>
            </a:fld>
            <a:endParaRPr lang="fi-FI" dirty="0"/>
          </a:p>
        </p:txBody>
      </p:sp>
      <p:cxnSp>
        <p:nvCxnSpPr>
          <p:cNvPr id="15" name="Suora yhdysviiva 14"/>
          <p:cNvCxnSpPr/>
          <p:nvPr userDrawn="1"/>
        </p:nvCxnSpPr>
        <p:spPr>
          <a:xfrm>
            <a:off x="356840" y="1081520"/>
            <a:ext cx="10063509" cy="0"/>
          </a:xfrm>
          <a:prstGeom prst="line">
            <a:avLst/>
          </a:prstGeom>
          <a:ln w="19050">
            <a:solidFill>
              <a:srgbClr val="027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053" y="63804"/>
            <a:ext cx="1679947" cy="103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822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56840" y="85580"/>
            <a:ext cx="10063510" cy="99594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027889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56839" y="1236273"/>
            <a:ext cx="5578294" cy="5005245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56839" y="6356350"/>
            <a:ext cx="4631539" cy="365125"/>
          </a:xfrm>
        </p:spPr>
        <p:txBody>
          <a:bodyPr/>
          <a:lstStyle>
            <a:lvl1pPr>
              <a:defRPr b="0"/>
            </a:lvl1pPr>
          </a:lstStyle>
          <a:p>
            <a:r>
              <a:rPr lang="fi-FI" smtClean="0"/>
              <a:t>19.11.2018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244193" y="6352721"/>
            <a:ext cx="1703614" cy="365125"/>
          </a:xfrm>
        </p:spPr>
        <p:txBody>
          <a:bodyPr/>
          <a:lstStyle>
            <a:lvl1pPr>
              <a:defRPr b="0">
                <a:solidFill>
                  <a:srgbClr val="898989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715750" y="6352720"/>
            <a:ext cx="468086" cy="365125"/>
          </a:xfrm>
        </p:spPr>
        <p:txBody>
          <a:bodyPr/>
          <a:lstStyle/>
          <a:p>
            <a:fld id="{E439DF18-EF9F-4548-8CEB-246465D8F8D2}" type="slidenum">
              <a:rPr lang="fi-FI" smtClean="0"/>
              <a:t>‹#›</a:t>
            </a:fld>
            <a:endParaRPr lang="fi-FI" dirty="0"/>
          </a:p>
        </p:txBody>
      </p:sp>
      <p:cxnSp>
        <p:nvCxnSpPr>
          <p:cNvPr id="15" name="Suora yhdysviiva 14"/>
          <p:cNvCxnSpPr/>
          <p:nvPr userDrawn="1"/>
        </p:nvCxnSpPr>
        <p:spPr>
          <a:xfrm>
            <a:off x="356840" y="1081520"/>
            <a:ext cx="10063509" cy="0"/>
          </a:xfrm>
          <a:prstGeom prst="line">
            <a:avLst/>
          </a:prstGeom>
          <a:ln w="19050">
            <a:solidFill>
              <a:srgbClr val="027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053" y="63804"/>
            <a:ext cx="1679947" cy="1039492"/>
          </a:xfrm>
          <a:prstGeom prst="rect">
            <a:avLst/>
          </a:prstGeom>
        </p:spPr>
      </p:pic>
      <p:sp>
        <p:nvSpPr>
          <p:cNvPr id="9" name="Sisällön paikkamerkki 2"/>
          <p:cNvSpPr>
            <a:spLocks noGrp="1"/>
          </p:cNvSpPr>
          <p:nvPr>
            <p:ph idx="13" hasCustomPrompt="1"/>
          </p:nvPr>
        </p:nvSpPr>
        <p:spPr>
          <a:xfrm>
            <a:off x="6258106" y="1236273"/>
            <a:ext cx="5578294" cy="5005245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02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_love your neighb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36804" y="1117056"/>
            <a:ext cx="8331639" cy="1375058"/>
          </a:xfrm>
        </p:spPr>
        <p:txBody>
          <a:bodyPr anchor="b">
            <a:normAutofit/>
          </a:bodyPr>
          <a:lstStyle>
            <a:lvl1pPr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en-US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051326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5757813"/>
            <a:ext cx="1691685" cy="1046453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2" r="5401" b="9712"/>
          <a:stretch/>
        </p:blipFill>
        <p:spPr>
          <a:xfrm>
            <a:off x="4992785" y="1117056"/>
            <a:ext cx="7199215" cy="5732773"/>
          </a:xfrm>
          <a:prstGeom prst="rect">
            <a:avLst/>
          </a:prstGeom>
        </p:spPr>
      </p:pic>
      <p:sp>
        <p:nvSpPr>
          <p:cNvPr id="16" name="Tekstin paikkamerkki 15"/>
          <p:cNvSpPr>
            <a:spLocks noGrp="1"/>
          </p:cNvSpPr>
          <p:nvPr>
            <p:ph type="body" sz="quarter" idx="12" hasCustomPrompt="1"/>
          </p:nvPr>
        </p:nvSpPr>
        <p:spPr>
          <a:xfrm>
            <a:off x="436563" y="3031375"/>
            <a:ext cx="4833937" cy="2710404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(</a:t>
            </a:r>
            <a:r>
              <a:rPr lang="fi-FI" dirty="0" err="1" smtClean="0"/>
              <a:t>event</a:t>
            </a:r>
            <a:r>
              <a:rPr lang="fi-FI" dirty="0" smtClean="0"/>
              <a:t>, </a:t>
            </a:r>
            <a:r>
              <a:rPr lang="fi-FI" dirty="0" err="1" smtClean="0"/>
              <a:t>place</a:t>
            </a:r>
            <a:r>
              <a:rPr lang="fi-FI" dirty="0" smtClean="0"/>
              <a:t>, </a:t>
            </a:r>
            <a:r>
              <a:rPr lang="fi-FI" dirty="0" err="1" smtClean="0"/>
              <a:t>name</a:t>
            </a:r>
            <a:r>
              <a:rPr lang="fi-FI" dirty="0" smtClean="0"/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val="29480851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map_love your neighb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07" y="3973689"/>
            <a:ext cx="3478393" cy="2884311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56839" y="1236273"/>
            <a:ext cx="11552662" cy="5005245"/>
          </a:xfrm>
        </p:spPr>
        <p:txBody>
          <a:bodyPr/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56839" y="6356350"/>
            <a:ext cx="4631539" cy="365125"/>
          </a:xfrm>
        </p:spPr>
        <p:txBody>
          <a:bodyPr/>
          <a:lstStyle>
            <a:lvl1pPr>
              <a:defRPr b="0"/>
            </a:lvl1pPr>
          </a:lstStyle>
          <a:p>
            <a:r>
              <a:rPr lang="fi-FI" smtClean="0"/>
              <a:t>19.11.2018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244193" y="6352721"/>
            <a:ext cx="1703614" cy="365125"/>
          </a:xfrm>
        </p:spPr>
        <p:txBody>
          <a:bodyPr/>
          <a:lstStyle>
            <a:lvl1pPr>
              <a:defRPr b="0">
                <a:solidFill>
                  <a:srgbClr val="898989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715750" y="6352720"/>
            <a:ext cx="468086" cy="365125"/>
          </a:xfrm>
        </p:spPr>
        <p:txBody>
          <a:bodyPr/>
          <a:lstStyle/>
          <a:p>
            <a:fld id="{E439DF18-EF9F-4548-8CEB-246465D8F8D2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05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930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out map_love your neighb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56839" y="1236273"/>
            <a:ext cx="11552662" cy="500524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56839" y="6356350"/>
            <a:ext cx="4631539" cy="365125"/>
          </a:xfrm>
        </p:spPr>
        <p:txBody>
          <a:bodyPr/>
          <a:lstStyle>
            <a:lvl1pPr>
              <a:defRPr b="0"/>
            </a:lvl1pPr>
          </a:lstStyle>
          <a:p>
            <a:r>
              <a:rPr lang="fi-FI" smtClean="0"/>
              <a:t>19.11.2018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244193" y="6352721"/>
            <a:ext cx="1703614" cy="365125"/>
          </a:xfrm>
        </p:spPr>
        <p:txBody>
          <a:bodyPr/>
          <a:lstStyle>
            <a:lvl1pPr>
              <a:defRPr b="0">
                <a:solidFill>
                  <a:srgbClr val="898989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723913" y="6352721"/>
            <a:ext cx="468086" cy="365125"/>
          </a:xfrm>
        </p:spPr>
        <p:txBody>
          <a:bodyPr/>
          <a:lstStyle/>
          <a:p>
            <a:fld id="{E439DF18-EF9F-4548-8CEB-246465D8F8D2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54" y="5678354"/>
            <a:ext cx="1679947" cy="1039492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05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512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column_love your neighb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56839" y="1236273"/>
            <a:ext cx="5552894" cy="500524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56839" y="6356350"/>
            <a:ext cx="4631539" cy="365125"/>
          </a:xfrm>
        </p:spPr>
        <p:txBody>
          <a:bodyPr/>
          <a:lstStyle>
            <a:lvl1pPr>
              <a:defRPr b="0"/>
            </a:lvl1pPr>
          </a:lstStyle>
          <a:p>
            <a:r>
              <a:rPr lang="fi-FI" smtClean="0"/>
              <a:t>19.11.2018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244193" y="6352721"/>
            <a:ext cx="1703614" cy="365125"/>
          </a:xfrm>
        </p:spPr>
        <p:txBody>
          <a:bodyPr/>
          <a:lstStyle>
            <a:lvl1pPr>
              <a:defRPr b="0">
                <a:solidFill>
                  <a:srgbClr val="898989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723913" y="6352721"/>
            <a:ext cx="468086" cy="365125"/>
          </a:xfrm>
        </p:spPr>
        <p:txBody>
          <a:bodyPr/>
          <a:lstStyle/>
          <a:p>
            <a:fld id="{E439DF18-EF9F-4548-8CEB-246465D8F8D2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54" y="5678354"/>
            <a:ext cx="1679947" cy="1039492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051326"/>
          </a:xfrm>
          <a:prstGeom prst="rect">
            <a:avLst/>
          </a:prstGeom>
        </p:spPr>
      </p:pic>
      <p:sp>
        <p:nvSpPr>
          <p:cNvPr id="8" name="Sisällön paikkamerkki 2"/>
          <p:cNvSpPr>
            <a:spLocks noGrp="1"/>
          </p:cNvSpPr>
          <p:nvPr>
            <p:ph idx="13" hasCustomPrompt="1"/>
          </p:nvPr>
        </p:nvSpPr>
        <p:spPr>
          <a:xfrm>
            <a:off x="6275039" y="1236272"/>
            <a:ext cx="5552894" cy="500524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124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19.11.2018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9DF18-EF9F-4548-8CEB-246465D8F8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12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55" r:id="rId2"/>
    <p:sldLayoutId id="2147483772" r:id="rId3"/>
    <p:sldLayoutId id="2147483777" r:id="rId4"/>
    <p:sldLayoutId id="2147483783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19.11.2018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9DF18-EF9F-4548-8CEB-246465D8F8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589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1" r:id="rId2"/>
    <p:sldLayoutId id="2147483782" r:id="rId3"/>
    <p:sldLayoutId id="2147483784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kolarctic.info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olarctic.inf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Svetlana.peltopera@lapinliitto.fi" TargetMode="External"/><Relationship Id="rId2" Type="http://schemas.openxmlformats.org/officeDocument/2006/relationships/hyperlink" Target="mailto:Katri.niska-honkonen@lapinliitto.fi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budget/contracts_grants/info_contracts/inforeuro/index_en.cf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6805" y="297914"/>
            <a:ext cx="7881286" cy="2194200"/>
          </a:xfrm>
        </p:spPr>
        <p:txBody>
          <a:bodyPr/>
          <a:lstStyle/>
          <a:p>
            <a:r>
              <a:rPr lang="en-US" dirty="0" smtClean="0"/>
              <a:t>Kolarctic CBC Project Financial management </a:t>
            </a:r>
            <a:r>
              <a:rPr lang="en-GB" dirty="0" smtClean="0"/>
              <a:t>&amp; </a:t>
            </a:r>
            <a:r>
              <a:rPr lang="en-US" dirty="0" smtClean="0"/>
              <a:t>reporting 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27889"/>
                </a:solidFill>
              </a:rPr>
              <a:t>Financial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27889"/>
                </a:solidFill>
              </a:rPr>
              <a:t>Expenditure verification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7889"/>
                </a:solidFill>
              </a:rPr>
              <a:t>Financial </a:t>
            </a:r>
            <a:r>
              <a:rPr lang="en-US" dirty="0" smtClean="0">
                <a:solidFill>
                  <a:srgbClr val="027889"/>
                </a:solidFill>
              </a:rPr>
              <a:t>flows</a:t>
            </a:r>
            <a:endParaRPr lang="ru-RU" dirty="0" smtClean="0">
              <a:solidFill>
                <a:srgbClr val="02788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7889"/>
                </a:solidFill>
              </a:rPr>
              <a:t>Irregularities, fraud and corruption</a:t>
            </a:r>
            <a:endParaRPr lang="en-US" dirty="0">
              <a:solidFill>
                <a:srgbClr val="02788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7889"/>
                </a:solidFill>
              </a:rPr>
              <a:t>Reporting </a:t>
            </a:r>
            <a:r>
              <a:rPr lang="en-US" dirty="0" smtClean="0">
                <a:solidFill>
                  <a:srgbClr val="027889"/>
                </a:solidFill>
              </a:rPr>
              <a:t>routines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27889"/>
                </a:solidFill>
              </a:rPr>
              <a:t>Financial report and templates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27889"/>
                </a:solidFill>
              </a:rPr>
              <a:t>Timetables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2788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2788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27889"/>
              </a:solidFill>
            </a:endParaRPr>
          </a:p>
          <a:p>
            <a:r>
              <a:rPr lang="en-US" dirty="0" smtClean="0">
                <a:solidFill>
                  <a:srgbClr val="027889"/>
                </a:solidFill>
              </a:rPr>
              <a:t>25.2.2019</a:t>
            </a:r>
          </a:p>
          <a:p>
            <a:endParaRPr lang="en-US" dirty="0">
              <a:solidFill>
                <a:srgbClr val="0278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Expenditure verification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6839" y="1236273"/>
            <a:ext cx="11552662" cy="5347407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500"/>
              </a:spcAft>
            </a:pPr>
            <a:r>
              <a:rPr lang="en-US" sz="2000" dirty="0" smtClean="0"/>
              <a:t>The reporting documents for the auditor available </a:t>
            </a:r>
            <a:r>
              <a:rPr lang="fi-FI" sz="2000" dirty="0" smtClean="0"/>
              <a:t>on </a:t>
            </a:r>
            <a:r>
              <a:rPr lang="en-GB" sz="2000" u="sng" dirty="0">
                <a:hlinkClick r:id="rId2"/>
              </a:rPr>
              <a:t>http://kolarctic.info</a:t>
            </a:r>
            <a:endParaRPr lang="fi-FI" sz="2000" dirty="0" smtClean="0"/>
          </a:p>
          <a:p>
            <a:pPr lvl="1">
              <a:spcAft>
                <a:spcPts val="500"/>
              </a:spcAft>
            </a:pPr>
            <a:r>
              <a:rPr lang="en-GB" sz="1600" b="1" dirty="0"/>
              <a:t>EV1 </a:t>
            </a:r>
            <a:r>
              <a:rPr lang="en-GB" sz="1600" dirty="0"/>
              <a:t>Expenditure and revenue verification </a:t>
            </a:r>
            <a:r>
              <a:rPr lang="en-GB" sz="1600" dirty="0" smtClean="0"/>
              <a:t>procedure</a:t>
            </a:r>
          </a:p>
          <a:p>
            <a:pPr lvl="1">
              <a:spcAft>
                <a:spcPts val="500"/>
              </a:spcAft>
            </a:pPr>
            <a:r>
              <a:rPr lang="en-GB" sz="1600" b="1" dirty="0"/>
              <a:t>EV2</a:t>
            </a:r>
            <a:r>
              <a:rPr lang="en-GB" sz="1600" dirty="0"/>
              <a:t> Service contract for the expenditure and revenue </a:t>
            </a:r>
            <a:r>
              <a:rPr lang="en-GB" sz="1600" dirty="0" smtClean="0"/>
              <a:t>verification</a:t>
            </a:r>
          </a:p>
          <a:p>
            <a:pPr lvl="2">
              <a:spcAft>
                <a:spcPts val="500"/>
              </a:spcAft>
            </a:pPr>
            <a:r>
              <a:rPr lang="en-GB" sz="1400" dirty="0"/>
              <a:t>Signed, scanned copy to be loaded in </a:t>
            </a:r>
            <a:r>
              <a:rPr lang="en-GB" sz="1400" dirty="0" smtClean="0"/>
              <a:t>PROMAS</a:t>
            </a:r>
            <a:endParaRPr lang="en-GB" sz="1400" dirty="0"/>
          </a:p>
          <a:p>
            <a:pPr lvl="1">
              <a:spcAft>
                <a:spcPts val="500"/>
              </a:spcAft>
            </a:pPr>
            <a:r>
              <a:rPr lang="en-GB" sz="1600" b="1" dirty="0"/>
              <a:t>EV3</a:t>
            </a:r>
            <a:r>
              <a:rPr lang="en-GB" sz="1600" dirty="0"/>
              <a:t> Expenditure and revenue verification </a:t>
            </a:r>
            <a:r>
              <a:rPr lang="en-GB" sz="1600" dirty="0" smtClean="0"/>
              <a:t>report</a:t>
            </a:r>
          </a:p>
          <a:p>
            <a:pPr lvl="2">
              <a:spcAft>
                <a:spcPts val="500"/>
              </a:spcAft>
            </a:pPr>
            <a:r>
              <a:rPr lang="en-GB" sz="1400" dirty="0"/>
              <a:t>Signed, scanned copy to be loaded in PROMAS and a paper version (copy or duplicate) to be submitted to MA</a:t>
            </a:r>
            <a:endParaRPr lang="en-GB" sz="1400" dirty="0" smtClean="0"/>
          </a:p>
          <a:p>
            <a:pPr lvl="1">
              <a:spcAft>
                <a:spcPts val="500"/>
              </a:spcAft>
            </a:pPr>
            <a:r>
              <a:rPr lang="en-GB" sz="1600" b="1" dirty="0"/>
              <a:t>EV4</a:t>
            </a:r>
            <a:r>
              <a:rPr lang="en-GB" sz="1600" dirty="0"/>
              <a:t> Checklist for the expenditure </a:t>
            </a:r>
            <a:r>
              <a:rPr lang="en-GB" sz="1600" dirty="0" smtClean="0"/>
              <a:t>verification</a:t>
            </a:r>
          </a:p>
          <a:p>
            <a:pPr lvl="2">
              <a:spcAft>
                <a:spcPts val="500"/>
              </a:spcAft>
            </a:pPr>
            <a:r>
              <a:rPr lang="en-GB" sz="1400" dirty="0" smtClean="0"/>
              <a:t>Signed, scanned copy to be loaded in PROMAS</a:t>
            </a:r>
          </a:p>
          <a:p>
            <a:pPr lvl="1">
              <a:spcAft>
                <a:spcPts val="500"/>
              </a:spcAft>
            </a:pPr>
            <a:r>
              <a:rPr lang="en-GB" sz="1600" b="1" dirty="0" smtClean="0"/>
              <a:t>EV5</a:t>
            </a:r>
            <a:r>
              <a:rPr lang="en-GB" sz="1600" dirty="0" smtClean="0"/>
              <a:t> </a:t>
            </a:r>
            <a:r>
              <a:rPr lang="en-GB" sz="1600" dirty="0"/>
              <a:t>List of factual </a:t>
            </a:r>
            <a:r>
              <a:rPr lang="en-GB" sz="1600" dirty="0" smtClean="0"/>
              <a:t>findings</a:t>
            </a:r>
          </a:p>
          <a:p>
            <a:pPr lvl="2">
              <a:spcAft>
                <a:spcPts val="500"/>
              </a:spcAft>
            </a:pPr>
            <a:r>
              <a:rPr lang="en-GB" sz="1400" dirty="0"/>
              <a:t>Signed, scanned copy to be loaded in </a:t>
            </a:r>
            <a:r>
              <a:rPr lang="en-GB" sz="1400" dirty="0" smtClean="0"/>
              <a:t>PROMAS</a:t>
            </a:r>
            <a:endParaRPr lang="en-GB" sz="1400" dirty="0"/>
          </a:p>
          <a:p>
            <a:pPr lvl="1">
              <a:spcAft>
                <a:spcPts val="500"/>
              </a:spcAft>
            </a:pPr>
            <a:r>
              <a:rPr lang="en-GB" sz="1600" b="1" dirty="0"/>
              <a:t>EV6</a:t>
            </a:r>
            <a:r>
              <a:rPr lang="en-GB" sz="1600" dirty="0"/>
              <a:t> Report on suspected fraud and/or established </a:t>
            </a:r>
            <a:r>
              <a:rPr lang="en-GB" sz="1600" dirty="0" smtClean="0"/>
              <a:t>fraud</a:t>
            </a:r>
          </a:p>
          <a:p>
            <a:pPr lvl="2">
              <a:spcAft>
                <a:spcPts val="500"/>
              </a:spcAft>
            </a:pPr>
            <a:r>
              <a:rPr lang="en-GB" sz="1400" dirty="0"/>
              <a:t>Auditor must submit direct to the Managing Authority (signed, original)</a:t>
            </a:r>
            <a:endParaRPr lang="fi-FI" sz="1400" dirty="0" smtClean="0"/>
          </a:p>
          <a:p>
            <a:pPr>
              <a:spcAft>
                <a:spcPts val="500"/>
              </a:spcAft>
            </a:pPr>
            <a:r>
              <a:rPr lang="en-US" sz="2000" dirty="0" smtClean="0"/>
              <a:t>All documents shall be filled in in English</a:t>
            </a:r>
          </a:p>
          <a:p>
            <a:pPr>
              <a:spcAft>
                <a:spcPts val="500"/>
              </a:spcAft>
            </a:pPr>
            <a:r>
              <a:rPr lang="en-US" sz="2000" dirty="0" smtClean="0"/>
              <a:t>Auditor verifies at least 65 % of the total costs and 10 % of each budget headline. </a:t>
            </a:r>
          </a:p>
          <a:p>
            <a:pPr>
              <a:spcAft>
                <a:spcPts val="500"/>
              </a:spcAft>
            </a:pPr>
            <a:r>
              <a:rPr lang="en-US" sz="2000" dirty="0" smtClean="0"/>
              <a:t>Required documents must be attached to Interim report in PROMAS</a:t>
            </a:r>
          </a:p>
          <a:p>
            <a:pPr>
              <a:spcAft>
                <a:spcPts val="500"/>
              </a:spcAft>
            </a:pPr>
            <a:r>
              <a:rPr lang="en-US" sz="2000" dirty="0" smtClean="0"/>
              <a:t>Additional verifications can be conducted also by EC, European Anti-Fraud office, Court of Auditors, Group of Auditors and Managing Authority as well as representatives from the national financiers.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84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flows from the 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Pre-financing to the project</a:t>
            </a:r>
          </a:p>
          <a:p>
            <a:pPr lvl="1"/>
            <a:r>
              <a:rPr lang="en-US" sz="1800" dirty="0" smtClean="0"/>
              <a:t>Option 1: 30 % of the total grant (EU, RU+FI state co-financing) or</a:t>
            </a:r>
          </a:p>
          <a:p>
            <a:pPr lvl="1"/>
            <a:r>
              <a:rPr lang="en-US" sz="1800" dirty="0" smtClean="0"/>
              <a:t>Option 2: 80 % of the first year´s grant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Interim payments</a:t>
            </a:r>
          </a:p>
          <a:p>
            <a:pPr lvl="1"/>
            <a:r>
              <a:rPr lang="en-US" sz="1800" dirty="0" smtClean="0"/>
              <a:t>Option 1: Next payment the share of the grant calculated from the eligible, approved costs </a:t>
            </a:r>
          </a:p>
          <a:p>
            <a:pPr lvl="1"/>
            <a:r>
              <a:rPr lang="en-US" sz="1800" dirty="0" smtClean="0"/>
              <a:t>Option 2: 80 % of the second year´s grant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Final payment (min. 20 % of the grant)</a:t>
            </a:r>
          </a:p>
          <a:p>
            <a:pPr lvl="1"/>
            <a:r>
              <a:rPr lang="en-US" sz="1800" dirty="0" smtClean="0"/>
              <a:t>To be paid after the final report has been approved</a:t>
            </a:r>
          </a:p>
          <a:p>
            <a:pPr lvl="1"/>
            <a:endParaRPr lang="fi-FI" sz="1800" dirty="0"/>
          </a:p>
          <a:p>
            <a:r>
              <a:rPr lang="en-US" sz="2000" dirty="0" smtClean="0"/>
              <a:t>Payments latest after 45 days after the Interim/Final report has been approved and MA received the Payment request.</a:t>
            </a:r>
          </a:p>
          <a:p>
            <a:r>
              <a:rPr lang="en-US" sz="2000" dirty="0" smtClean="0"/>
              <a:t>Payment request is submitted by </a:t>
            </a:r>
            <a:r>
              <a:rPr lang="fi-FI" sz="2000" dirty="0" smtClean="0"/>
              <a:t>LP </a:t>
            </a:r>
            <a:r>
              <a:rPr lang="fi-FI" sz="2000" dirty="0"/>
              <a:t>in PROMAS, </a:t>
            </a:r>
            <a:r>
              <a:rPr lang="en-GB" sz="2000" dirty="0"/>
              <a:t>signed paper version to be </a:t>
            </a:r>
            <a:r>
              <a:rPr lang="en-GB" sz="2000" u="sng" dirty="0"/>
              <a:t>submitted to MA</a:t>
            </a:r>
          </a:p>
          <a:p>
            <a:r>
              <a:rPr lang="en-US" sz="2000" i="1" dirty="0" smtClean="0"/>
              <a:t>Norwegian</a:t>
            </a:r>
            <a:r>
              <a:rPr lang="fi-FI" sz="2000" i="1" dirty="0" smtClean="0"/>
              <a:t> </a:t>
            </a:r>
            <a:r>
              <a:rPr lang="en-US" sz="2000" i="1" dirty="0" smtClean="0"/>
              <a:t>Kolarctic financing requested separately from Kolarctic BO in Norway</a:t>
            </a:r>
          </a:p>
          <a:p>
            <a:endParaRPr lang="fi-FI" sz="2000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03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 smtClean="0"/>
              <a:t>Any amount paid excess shall be paid back to MA</a:t>
            </a:r>
          </a:p>
          <a:p>
            <a:r>
              <a:rPr lang="en-US" sz="1900" dirty="0" smtClean="0"/>
              <a:t>MA sends a recovery order to Lead Partner who has to pay it within 45 days </a:t>
            </a:r>
          </a:p>
          <a:p>
            <a:r>
              <a:rPr lang="en-US" sz="1900" dirty="0" smtClean="0"/>
              <a:t>Lead partner recovers the amounts from the Partners</a:t>
            </a:r>
          </a:p>
          <a:p>
            <a:r>
              <a:rPr lang="en-US" sz="1900" dirty="0" smtClean="0"/>
              <a:t>During the implementation of the project, unduly paid amount can be deducted direct from the next payment</a:t>
            </a:r>
          </a:p>
          <a:p>
            <a:r>
              <a:rPr lang="en-US" sz="1900" dirty="0"/>
              <a:t>Recovery e.g. </a:t>
            </a:r>
            <a:r>
              <a:rPr lang="en-US" sz="1900" dirty="0" smtClean="0"/>
              <a:t>if</a:t>
            </a:r>
            <a:endParaRPr lang="en-US" sz="1900" dirty="0"/>
          </a:p>
          <a:p>
            <a:pPr lvl="2"/>
            <a:r>
              <a:rPr lang="en-US" sz="1400" dirty="0"/>
              <a:t>Wrong procurement procedure </a:t>
            </a:r>
            <a:r>
              <a:rPr lang="en-US" sz="1400" dirty="0" smtClean="0"/>
              <a:t>used</a:t>
            </a:r>
            <a:endParaRPr lang="en-US" sz="1400" dirty="0"/>
          </a:p>
          <a:p>
            <a:pPr lvl="2"/>
            <a:r>
              <a:rPr lang="en-US" sz="1400" dirty="0"/>
              <a:t>Visibility rules not followed</a:t>
            </a:r>
          </a:p>
          <a:p>
            <a:pPr lvl="2"/>
            <a:r>
              <a:rPr lang="en-US" sz="1400" dirty="0" smtClean="0"/>
              <a:t>Errors </a:t>
            </a:r>
            <a:r>
              <a:rPr lang="en-US" sz="1400" dirty="0"/>
              <a:t>on calculations</a:t>
            </a:r>
          </a:p>
          <a:p>
            <a:pPr lvl="2"/>
            <a:r>
              <a:rPr lang="en-US" sz="1400" dirty="0"/>
              <a:t>Costs/actions outside the implementation period</a:t>
            </a:r>
          </a:p>
          <a:p>
            <a:endParaRPr lang="en-US" sz="1900" dirty="0" smtClean="0"/>
          </a:p>
          <a:p>
            <a:r>
              <a:rPr lang="en-US" sz="1900" dirty="0" smtClean="0"/>
              <a:t>In the case of irregularity found during the implementation, the recovered/rejected amount can be deducted from the project budget</a:t>
            </a:r>
            <a:endParaRPr lang="en-US" sz="1900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28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Irregularities, fraud and corruption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6839" y="1288111"/>
            <a:ext cx="11552662" cy="5429734"/>
          </a:xfrm>
        </p:spPr>
        <p:txBody>
          <a:bodyPr>
            <a:normAutofit fontScale="85000" lnSpcReduction="20000"/>
          </a:bodyPr>
          <a:lstStyle/>
          <a:p>
            <a:r>
              <a:rPr lang="en-US" sz="2300" dirty="0" smtClean="0"/>
              <a:t>All partners have a responsibility</a:t>
            </a:r>
          </a:p>
          <a:p>
            <a:pPr lvl="1"/>
            <a:r>
              <a:rPr lang="en-US" sz="1800" dirty="0" smtClean="0"/>
              <a:t>To be aware that funds are used for the purpose they are meant according to the </a:t>
            </a:r>
            <a:r>
              <a:rPr lang="en-US" sz="1800" dirty="0" smtClean="0"/>
              <a:t>Project </a:t>
            </a:r>
            <a:r>
              <a:rPr lang="en-US" sz="1800" dirty="0" smtClean="0"/>
              <a:t>plan and </a:t>
            </a:r>
            <a:r>
              <a:rPr lang="en-US" sz="1800" dirty="0" smtClean="0"/>
              <a:t>Grant </a:t>
            </a:r>
            <a:r>
              <a:rPr lang="en-US" sz="1800" dirty="0" smtClean="0"/>
              <a:t>contract</a:t>
            </a:r>
          </a:p>
          <a:p>
            <a:pPr lvl="1"/>
            <a:r>
              <a:rPr lang="en-US" sz="1800" dirty="0" smtClean="0"/>
              <a:t>To prevent and mitigate the risk of irregularities, fraud and corruption</a:t>
            </a:r>
          </a:p>
          <a:p>
            <a:pPr lvl="1"/>
            <a:r>
              <a:rPr lang="en-US" sz="1800" dirty="0" smtClean="0"/>
              <a:t>Minimize the risk of conflict of interest</a:t>
            </a:r>
          </a:p>
          <a:p>
            <a:pPr lvl="1"/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2300" b="1" dirty="0" smtClean="0"/>
              <a:t>Irregularity</a:t>
            </a:r>
            <a:r>
              <a:rPr lang="en-US" sz="2300" dirty="0" smtClean="0"/>
              <a:t> can be either administrative and/or financial mismanagement that leads to the misuse of the funds</a:t>
            </a:r>
          </a:p>
          <a:p>
            <a:pPr lvl="1"/>
            <a:r>
              <a:rPr lang="en-US" sz="1800" dirty="0" smtClean="0"/>
              <a:t>Intentional &gt; neglecting the rules, clear carelessness</a:t>
            </a:r>
          </a:p>
          <a:p>
            <a:pPr lvl="1"/>
            <a:r>
              <a:rPr lang="en-US" sz="1800" dirty="0" smtClean="0"/>
              <a:t>Non-intentional &gt; misunderstanding of the rules, incorrectly filled forms, clerical mistake etc.</a:t>
            </a:r>
          </a:p>
          <a:p>
            <a:pPr lvl="1"/>
            <a:endParaRPr lang="en-US" sz="1500" dirty="0" smtClean="0"/>
          </a:p>
          <a:p>
            <a:r>
              <a:rPr lang="en-US" sz="2300" b="1" dirty="0" smtClean="0"/>
              <a:t>Fraud</a:t>
            </a:r>
          </a:p>
          <a:p>
            <a:pPr lvl="1"/>
            <a:r>
              <a:rPr lang="en-US" sz="1800" dirty="0" smtClean="0"/>
              <a:t>Planned misuse of the funds, purpose to get additional benefit (on personal or organizational level)</a:t>
            </a:r>
          </a:p>
          <a:p>
            <a:pPr lvl="1"/>
            <a:r>
              <a:rPr lang="en-US" sz="1800" dirty="0" smtClean="0"/>
              <a:t>Criminal act</a:t>
            </a:r>
          </a:p>
          <a:p>
            <a:pPr lvl="1"/>
            <a:r>
              <a:rPr lang="en-US" sz="1800" dirty="0" smtClean="0"/>
              <a:t>Has juridical consequences</a:t>
            </a:r>
          </a:p>
          <a:p>
            <a:pPr lvl="1"/>
            <a:r>
              <a:rPr lang="en-US" sz="1800" dirty="0" smtClean="0"/>
              <a:t>Can be identified e.g. in following cases, if knowingly</a:t>
            </a:r>
          </a:p>
          <a:p>
            <a:pPr lvl="2"/>
            <a:r>
              <a:rPr lang="en-US" dirty="0" smtClean="0"/>
              <a:t>Splitting purchase </a:t>
            </a:r>
            <a:r>
              <a:rPr lang="en-US" dirty="0" smtClean="0"/>
              <a:t>in order to avoid/minimize tendering procedure or favor certain bidder</a:t>
            </a:r>
          </a:p>
          <a:p>
            <a:pPr lvl="2"/>
            <a:r>
              <a:rPr lang="en-US" dirty="0" smtClean="0"/>
              <a:t>Criteria </a:t>
            </a:r>
            <a:r>
              <a:rPr lang="en-US" dirty="0" smtClean="0"/>
              <a:t>set to favor certain bidders</a:t>
            </a:r>
          </a:p>
          <a:p>
            <a:pPr lvl="2"/>
            <a:r>
              <a:rPr lang="en-US" dirty="0" smtClean="0"/>
              <a:t>Unequal information to the bidders, leaking information to favored bidder</a:t>
            </a:r>
          </a:p>
          <a:p>
            <a:pPr lvl="2"/>
            <a:r>
              <a:rPr lang="en-US" dirty="0" smtClean="0"/>
              <a:t>Manipulating </a:t>
            </a:r>
            <a:r>
              <a:rPr lang="en-US" dirty="0" smtClean="0"/>
              <a:t>timesheets</a:t>
            </a:r>
            <a:r>
              <a:rPr lang="en-US" dirty="0" smtClean="0"/>
              <a:t>, reporting </a:t>
            </a:r>
            <a:r>
              <a:rPr lang="en-US" dirty="0" smtClean="0"/>
              <a:t>the work </a:t>
            </a:r>
            <a:r>
              <a:rPr lang="en-US" dirty="0" smtClean="0"/>
              <a:t>that does not include to the project, adding fictitious project issues to the travels not related to the project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31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Irregularities, fraud and corruption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6839" y="1574357"/>
            <a:ext cx="11552662" cy="5143487"/>
          </a:xfrm>
        </p:spPr>
        <p:txBody>
          <a:bodyPr>
            <a:normAutofit fontScale="92500" lnSpcReduction="20000"/>
          </a:bodyPr>
          <a:lstStyle/>
          <a:p>
            <a:r>
              <a:rPr lang="en-US" sz="2300" b="1" dirty="0" smtClean="0"/>
              <a:t>Corruption</a:t>
            </a:r>
          </a:p>
          <a:p>
            <a:pPr lvl="1">
              <a:lnSpc>
                <a:spcPct val="120000"/>
              </a:lnSpc>
            </a:pPr>
            <a:r>
              <a:rPr lang="en-US" sz="1900" dirty="0" smtClean="0"/>
              <a:t>Acting in a way that damages or is likely to damage Kolarctic CBC </a:t>
            </a:r>
            <a:r>
              <a:rPr lang="en-US" sz="1900" dirty="0" err="1" smtClean="0"/>
              <a:t>Programme´s</a:t>
            </a:r>
            <a:r>
              <a:rPr lang="en-US" sz="1900" dirty="0" smtClean="0"/>
              <a:t> financial interests</a:t>
            </a:r>
          </a:p>
          <a:p>
            <a:pPr lvl="1"/>
            <a:r>
              <a:rPr lang="en-US" sz="1900" dirty="0" smtClean="0"/>
              <a:t>Active corruption; Promising or giving the bribe or </a:t>
            </a:r>
            <a:r>
              <a:rPr lang="en-US" sz="1900" dirty="0" err="1" smtClean="0"/>
              <a:t>anykind</a:t>
            </a:r>
            <a:r>
              <a:rPr lang="en-US" sz="1900" dirty="0" smtClean="0"/>
              <a:t> of advantage </a:t>
            </a:r>
          </a:p>
          <a:p>
            <a:pPr lvl="1"/>
            <a:r>
              <a:rPr lang="en-US" sz="1900" dirty="0" smtClean="0"/>
              <a:t>Passive corruption; Accepting such a bribe or advantage or by receiving i</a:t>
            </a:r>
            <a:r>
              <a:rPr lang="en-US" sz="1800" dirty="0" smtClean="0"/>
              <a:t>t</a:t>
            </a:r>
            <a:endParaRPr lang="en-US" sz="1800" dirty="0"/>
          </a:p>
          <a:p>
            <a:pPr marL="914400" lvl="2" indent="0">
              <a:buNone/>
            </a:pPr>
            <a:endParaRPr lang="en-US" sz="1300" dirty="0" smtClean="0"/>
          </a:p>
          <a:p>
            <a:pPr marL="914400" lvl="2" indent="0">
              <a:buNone/>
            </a:pPr>
            <a:endParaRPr lang="en-US" sz="1300" dirty="0"/>
          </a:p>
          <a:p>
            <a:r>
              <a:rPr lang="en-US" sz="2300" dirty="0" smtClean="0"/>
              <a:t>In the case of detected irregularities or fraud, MA can cut the budget with an ineligible amount in order to prevent reuse.</a:t>
            </a:r>
          </a:p>
          <a:p>
            <a:pPr marL="0" indent="0">
              <a:buNone/>
            </a:pPr>
            <a:endParaRPr lang="en-US" sz="2300" dirty="0" smtClean="0"/>
          </a:p>
          <a:p>
            <a:r>
              <a:rPr lang="en-US" sz="2300" dirty="0" smtClean="0"/>
              <a:t>Suspected fraud can lead to suspension of the project during the investigations</a:t>
            </a:r>
          </a:p>
          <a:p>
            <a:endParaRPr lang="en-US" sz="2300" dirty="0" smtClean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/>
              <a:t>Managing </a:t>
            </a:r>
            <a:r>
              <a:rPr lang="en-US" sz="1800" dirty="0"/>
              <a:t>Authority encourages all persons involved to the projects actively to report suspects of any kind of wrongdoing or fraud to </a:t>
            </a:r>
            <a:r>
              <a:rPr lang="en-US" sz="1800" dirty="0" smtClean="0"/>
              <a:t>the MA. </a:t>
            </a:r>
            <a:r>
              <a:rPr lang="en-US" sz="1800" dirty="0"/>
              <a:t>Announcement of the possible irregularity can be sent to the </a:t>
            </a:r>
            <a:r>
              <a:rPr lang="en-US" sz="1800" dirty="0" err="1"/>
              <a:t>Programme´s</a:t>
            </a:r>
            <a:r>
              <a:rPr lang="en-US" sz="1800" dirty="0"/>
              <a:t> e-mail kolarctic@lapinliitto.fi or anonymously to the post address Lapin liitto, Kolarctic CBC, PL 8056, FI-96100 Rovaniemi. All reports are handled with confidence in the Managing Authority. </a:t>
            </a:r>
          </a:p>
          <a:p>
            <a:endParaRPr lang="en-US" sz="4400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788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6839" y="36491"/>
            <a:ext cx="10063510" cy="995940"/>
          </a:xfrm>
        </p:spPr>
        <p:txBody>
          <a:bodyPr/>
          <a:lstStyle/>
          <a:p>
            <a:r>
              <a:rPr lang="en-GB" dirty="0" smtClean="0"/>
              <a:t>II. Financial report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6839" y="1236273"/>
            <a:ext cx="11628684" cy="5005245"/>
          </a:xfrm>
        </p:spPr>
        <p:txBody>
          <a:bodyPr>
            <a:normAutofit/>
          </a:bodyPr>
          <a:lstStyle/>
          <a:p>
            <a:pPr lvl="0"/>
            <a:r>
              <a:rPr lang="en-GB" sz="2000" dirty="0"/>
              <a:t>Financial Report is part of Interim </a:t>
            </a:r>
            <a:r>
              <a:rPr lang="en-GB" sz="2000" dirty="0" smtClean="0"/>
              <a:t>Report</a:t>
            </a:r>
          </a:p>
          <a:p>
            <a:pPr lvl="0"/>
            <a:r>
              <a:rPr lang="en-GB" sz="2000" dirty="0" smtClean="0"/>
              <a:t>LP informs partners of the reporting periods and set due dates for partners to submit their reports to the LP</a:t>
            </a:r>
          </a:p>
          <a:p>
            <a:r>
              <a:rPr lang="en-US" sz="2000" dirty="0" smtClean="0"/>
              <a:t>Templates </a:t>
            </a:r>
            <a:r>
              <a:rPr lang="en-US" sz="2000" dirty="0"/>
              <a:t>for Financial Report are available </a:t>
            </a:r>
            <a:r>
              <a:rPr lang="en-US" sz="2000" dirty="0" smtClean="0"/>
              <a:t>on </a:t>
            </a:r>
            <a:r>
              <a:rPr lang="en-US" sz="2000" u="sng" dirty="0" smtClean="0">
                <a:hlinkClick r:id="rId3"/>
              </a:rPr>
              <a:t>http</a:t>
            </a:r>
            <a:r>
              <a:rPr lang="en-US" sz="2000" u="sng" dirty="0">
                <a:hlinkClick r:id="rId3"/>
              </a:rPr>
              <a:t>://</a:t>
            </a:r>
            <a:r>
              <a:rPr lang="en-US" sz="2000" u="sng" dirty="0" smtClean="0">
                <a:hlinkClick r:id="rId3"/>
              </a:rPr>
              <a:t>kolarctic.info</a:t>
            </a:r>
            <a:r>
              <a:rPr lang="en-US" sz="2000" u="sng" dirty="0" smtClean="0"/>
              <a:t> </a:t>
            </a:r>
            <a:r>
              <a:rPr lang="en-US" sz="2000" dirty="0" smtClean="0"/>
              <a:t>.  </a:t>
            </a:r>
          </a:p>
          <a:p>
            <a:r>
              <a:rPr lang="en-US" sz="2000" dirty="0" smtClean="0"/>
              <a:t>All </a:t>
            </a:r>
            <a:r>
              <a:rPr lang="en-US" sz="2000" dirty="0"/>
              <a:t>financial reporting documents has to be filled in by each project’s partner. </a:t>
            </a:r>
            <a:endParaRPr lang="en-US" sz="2000" dirty="0" smtClean="0"/>
          </a:p>
          <a:p>
            <a:r>
              <a:rPr lang="en-US" sz="2000" dirty="0" smtClean="0"/>
              <a:t>All </a:t>
            </a:r>
            <a:r>
              <a:rPr lang="en-US" sz="2000" dirty="0"/>
              <a:t>documents has to filled in in English</a:t>
            </a:r>
            <a:r>
              <a:rPr lang="en-US" sz="2000" dirty="0" smtClean="0"/>
              <a:t>.</a:t>
            </a:r>
            <a:endParaRPr lang="en-GB" sz="2000" dirty="0" smtClean="0"/>
          </a:p>
          <a:p>
            <a:pPr lvl="0"/>
            <a:r>
              <a:rPr lang="en-GB" sz="2000" dirty="0" smtClean="0"/>
              <a:t>The </a:t>
            </a:r>
            <a:r>
              <a:rPr lang="en-GB" sz="2000" dirty="0"/>
              <a:t>Financial Report with the required annexes has to be </a:t>
            </a:r>
            <a:r>
              <a:rPr lang="en-GB" sz="2000" dirty="0" smtClean="0"/>
              <a:t>attached by LP </a:t>
            </a:r>
            <a:r>
              <a:rPr lang="en-GB" sz="2000" dirty="0"/>
              <a:t>to the Interim Report in PROMAS. </a:t>
            </a:r>
            <a:endParaRPr lang="en-GB" sz="2000" dirty="0" smtClean="0"/>
          </a:p>
          <a:p>
            <a:pPr lvl="0"/>
            <a:r>
              <a:rPr lang="en-GB" sz="2000" dirty="0" smtClean="0"/>
              <a:t>Some </a:t>
            </a:r>
            <a:r>
              <a:rPr lang="en-GB" sz="2000" dirty="0"/>
              <a:t>documents </a:t>
            </a:r>
            <a:r>
              <a:rPr lang="en-GB" sz="2000" dirty="0" smtClean="0"/>
              <a:t>must </a:t>
            </a:r>
            <a:r>
              <a:rPr lang="en-GB" sz="2000" dirty="0"/>
              <a:t>be printed out, signed and sent to the </a:t>
            </a:r>
            <a:r>
              <a:rPr lang="en-GB" sz="2000" dirty="0" smtClean="0"/>
              <a:t>MA.</a:t>
            </a:r>
            <a:endParaRPr lang="en-US" sz="2000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67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the report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Collect the data to reporting documents during the reporting period, monthly update from the bookkeeping records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Errors can be corrected during the period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MA may ask financial updated during the period</a:t>
            </a:r>
          </a:p>
          <a:p>
            <a:r>
              <a:rPr lang="en-US" sz="2000" dirty="0" smtClean="0"/>
              <a:t>Lead Partner shall follow up the cost of the Partners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Regular reports to LP?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Pre-financing from LP to Partners &gt; can be connected to realized costs</a:t>
            </a:r>
          </a:p>
          <a:p>
            <a:r>
              <a:rPr lang="en-US" sz="2000" dirty="0" smtClean="0"/>
              <a:t>Preparation of the report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Filling in all templates (+narrative part)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Material to auditor early enough, audit may take time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LP makes the consolidated report to MA (summary of the costs in project level)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LP needs the Partner reports in time to be able to report to MA in due time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3352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6839" y="36491"/>
            <a:ext cx="10063510" cy="995940"/>
          </a:xfrm>
        </p:spPr>
        <p:txBody>
          <a:bodyPr/>
          <a:lstStyle/>
          <a:p>
            <a:r>
              <a:rPr lang="en-GB" dirty="0" smtClean="0"/>
              <a:t>Financial report: Requirements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6839" y="1236273"/>
            <a:ext cx="11628684" cy="5005245"/>
          </a:xfrm>
        </p:spPr>
        <p:txBody>
          <a:bodyPr>
            <a:normAutofit/>
          </a:bodyPr>
          <a:lstStyle/>
          <a:p>
            <a:r>
              <a:rPr lang="en-GB" sz="2000" dirty="0"/>
              <a:t>The period of the Financial Report has to be equal with the period stated in the written Interim </a:t>
            </a:r>
            <a:r>
              <a:rPr lang="en-GB" sz="2000" dirty="0" smtClean="0"/>
              <a:t>Report</a:t>
            </a:r>
          </a:p>
          <a:p>
            <a:pPr lvl="0"/>
            <a:r>
              <a:rPr lang="en-GB" sz="2000" dirty="0" smtClean="0"/>
              <a:t>All </a:t>
            </a:r>
            <a:r>
              <a:rPr lang="en-GB" sz="2000" dirty="0"/>
              <a:t>reported costs are according to the project budget – there are not costs which are not budgeted</a:t>
            </a:r>
          </a:p>
          <a:p>
            <a:pPr lvl="0"/>
            <a:r>
              <a:rPr lang="en-GB" sz="2000" dirty="0" smtClean="0"/>
              <a:t>Only </a:t>
            </a:r>
            <a:r>
              <a:rPr lang="en-GB" sz="2000" dirty="0"/>
              <a:t>costs </a:t>
            </a:r>
            <a:r>
              <a:rPr lang="en-GB" sz="2000" dirty="0" smtClean="0"/>
              <a:t>that are </a:t>
            </a:r>
            <a:r>
              <a:rPr lang="en-GB" sz="2000" b="1" dirty="0"/>
              <a:t>recorded into the bookkeeping </a:t>
            </a:r>
            <a:r>
              <a:rPr lang="en-GB" sz="2000" b="1" dirty="0" smtClean="0"/>
              <a:t>records during the reporting period </a:t>
            </a:r>
            <a:r>
              <a:rPr lang="en-GB" sz="2000" dirty="0" smtClean="0"/>
              <a:t>shall be included into the report</a:t>
            </a:r>
          </a:p>
          <a:p>
            <a:r>
              <a:rPr lang="en-GB" sz="2000" dirty="0" smtClean="0"/>
              <a:t>All reported costs shall be verified</a:t>
            </a:r>
          </a:p>
          <a:p>
            <a:pPr lvl="0"/>
            <a:r>
              <a:rPr lang="en-GB" sz="2000" dirty="0" smtClean="0"/>
              <a:t>Costs </a:t>
            </a:r>
            <a:r>
              <a:rPr lang="en-GB" sz="2000" dirty="0"/>
              <a:t>are reported in the currency used in the bookkeeping records and converted in </a:t>
            </a:r>
            <a:r>
              <a:rPr lang="en-GB" sz="2000" dirty="0" smtClean="0"/>
              <a:t>Euro (</a:t>
            </a:r>
            <a:r>
              <a:rPr lang="en-GB" sz="2000" dirty="0" err="1" smtClean="0"/>
              <a:t>InforEuro</a:t>
            </a:r>
            <a:r>
              <a:rPr lang="en-GB" sz="2000" dirty="0" smtClean="0"/>
              <a:t> </a:t>
            </a:r>
            <a:r>
              <a:rPr lang="en-GB" sz="2000" dirty="0"/>
              <a:t>monthly exchange </a:t>
            </a:r>
            <a:r>
              <a:rPr lang="en-GB" sz="2000" dirty="0" smtClean="0"/>
              <a:t>rate)</a:t>
            </a:r>
          </a:p>
          <a:p>
            <a:pPr lvl="0"/>
            <a:r>
              <a:rPr lang="en-GB" sz="2000" dirty="0" smtClean="0"/>
              <a:t>Figures </a:t>
            </a:r>
            <a:r>
              <a:rPr lang="en-GB" sz="2000" dirty="0"/>
              <a:t>in the Expenditure and Revenue Verification Report and Financial Report with supporting documents have to match</a:t>
            </a:r>
          </a:p>
          <a:p>
            <a:pPr>
              <a:spcAft>
                <a:spcPts val="500"/>
              </a:spcAft>
            </a:pPr>
            <a:endParaRPr lang="en-US" sz="2000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91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Templates for the financial reporting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6839" y="1236273"/>
            <a:ext cx="11552662" cy="5216778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500"/>
              </a:spcAft>
            </a:pPr>
            <a:r>
              <a:rPr lang="en-US" sz="2000" dirty="0" smtClean="0"/>
              <a:t>Annex 1 Financial report with General ledger specification</a:t>
            </a:r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GB" sz="1600" b="1" dirty="0"/>
              <a:t>Excel-file</a:t>
            </a:r>
            <a:r>
              <a:rPr lang="en-GB" sz="1600" dirty="0"/>
              <a:t> to be loaded in PROMAS, signed paper version to be </a:t>
            </a:r>
            <a:r>
              <a:rPr lang="en-GB" sz="1600" u="sng" dirty="0"/>
              <a:t>submitted to MA</a:t>
            </a:r>
            <a:endParaRPr lang="en-US" sz="1600" u="sng" dirty="0" smtClean="0"/>
          </a:p>
          <a:p>
            <a:pPr>
              <a:spcAft>
                <a:spcPts val="500"/>
              </a:spcAft>
            </a:pPr>
            <a:r>
              <a:rPr lang="en-US" sz="2000" dirty="0" smtClean="0"/>
              <a:t>Annex 2 Personnel cost specification</a:t>
            </a:r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GB" sz="1600" dirty="0"/>
              <a:t>Signed, scanned copy to be loaded in PROMAS</a:t>
            </a:r>
            <a:endParaRPr lang="en-US" sz="1600" dirty="0" smtClean="0"/>
          </a:p>
          <a:p>
            <a:pPr>
              <a:spcAft>
                <a:spcPts val="500"/>
              </a:spcAft>
            </a:pPr>
            <a:r>
              <a:rPr lang="en-US" sz="2000" dirty="0" smtClean="0"/>
              <a:t>Annex 3 List of purchases</a:t>
            </a:r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GB" sz="1600" dirty="0"/>
              <a:t>Signed, scanned copy to be loaded in PROMAS</a:t>
            </a:r>
            <a:endParaRPr lang="en-US" sz="1600" dirty="0"/>
          </a:p>
          <a:p>
            <a:pPr>
              <a:spcAft>
                <a:spcPts val="500"/>
              </a:spcAft>
            </a:pPr>
            <a:r>
              <a:rPr lang="en-US" sz="2000" dirty="0" smtClean="0"/>
              <a:t>Annex 4 Preparatory costs (if budgeted)</a:t>
            </a:r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GB" sz="1600" dirty="0"/>
              <a:t>Signed, scanned copy to be loaded in PROMAS</a:t>
            </a:r>
            <a:endParaRPr lang="en-US" sz="1600" dirty="0" smtClean="0"/>
          </a:p>
          <a:p>
            <a:pPr>
              <a:spcAft>
                <a:spcPts val="500"/>
              </a:spcAft>
            </a:pPr>
            <a:r>
              <a:rPr lang="en-US" sz="2000" dirty="0" smtClean="0"/>
              <a:t>Annex 5 Templates for the last interim report</a:t>
            </a:r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GB" sz="1600" dirty="0"/>
              <a:t>Signed, scanned copy to be loaded in PROMAS</a:t>
            </a:r>
            <a:endParaRPr lang="en-US" sz="1600" dirty="0" smtClean="0"/>
          </a:p>
          <a:p>
            <a:pPr>
              <a:spcAft>
                <a:spcPts val="500"/>
              </a:spcAft>
            </a:pPr>
            <a:r>
              <a:rPr lang="en-US" sz="2000" dirty="0" smtClean="0"/>
              <a:t>Annex 6 Timesheet</a:t>
            </a:r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GB" sz="1600" u="sng" dirty="0"/>
              <a:t>Don’t need to be submitted </a:t>
            </a:r>
            <a:r>
              <a:rPr lang="en-GB" sz="1600" dirty="0"/>
              <a:t>to the Managing Authority, but they have to be presented to auditor for verification</a:t>
            </a:r>
            <a:endParaRPr lang="en-US" sz="1600" dirty="0" smtClean="0"/>
          </a:p>
          <a:p>
            <a:pPr>
              <a:spcAft>
                <a:spcPts val="500"/>
              </a:spcAft>
            </a:pPr>
            <a:r>
              <a:rPr lang="en-US" sz="2000" dirty="0" smtClean="0"/>
              <a:t>Annex 7 Consolidated financial report</a:t>
            </a:r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sz="1600" b="1" dirty="0" smtClean="0"/>
              <a:t>Filled in only by LP</a:t>
            </a:r>
            <a:r>
              <a:rPr lang="fi-FI" sz="1600" b="1" dirty="0" smtClean="0"/>
              <a:t>!</a:t>
            </a:r>
            <a:endParaRPr lang="en-GB" sz="1600" b="1" dirty="0" smtClean="0"/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GB" sz="1600" b="1" dirty="0" smtClean="0"/>
              <a:t>Excel-file</a:t>
            </a:r>
            <a:r>
              <a:rPr lang="en-GB" sz="1600" dirty="0" smtClean="0"/>
              <a:t> </a:t>
            </a:r>
            <a:r>
              <a:rPr lang="en-GB" sz="1600" dirty="0"/>
              <a:t>to be loaded in PROMAS, signed paper version to be </a:t>
            </a:r>
            <a:r>
              <a:rPr lang="en-GB" sz="1600" u="sng" dirty="0"/>
              <a:t>submitted to </a:t>
            </a:r>
            <a:r>
              <a:rPr lang="en-GB" sz="1600" u="sng" dirty="0" smtClean="0"/>
              <a:t>MA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Each annex has sheet “Instructions” – read them!</a:t>
            </a:r>
          </a:p>
          <a:p>
            <a:pPr marL="0" indent="0">
              <a:buNone/>
            </a:pPr>
            <a:r>
              <a:rPr lang="en-US" sz="1800" b="1" dirty="0" smtClean="0"/>
              <a:t>Detailed instruction of the financial reporting are in the Project Implementation Manual</a:t>
            </a:r>
            <a:endParaRPr lang="en-US" sz="1800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54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Annex 1 Financial report with General ledger specification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6839" y="1306287"/>
            <a:ext cx="11552662" cy="493523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Report of the realized costs of the reporting period</a:t>
            </a:r>
          </a:p>
          <a:p>
            <a:r>
              <a:rPr lang="en-US" sz="2000" dirty="0" smtClean="0"/>
              <a:t>Filled in </a:t>
            </a:r>
            <a:r>
              <a:rPr lang="en-US" sz="2000" u="sng" dirty="0" smtClean="0"/>
              <a:t>by each partner</a:t>
            </a:r>
          </a:p>
          <a:p>
            <a:r>
              <a:rPr lang="en-GB" sz="2000" b="1" dirty="0"/>
              <a:t>Excel-file</a:t>
            </a:r>
            <a:r>
              <a:rPr lang="en-GB" sz="2000" dirty="0"/>
              <a:t> to be loaded in PROMAS, signed paper version to be </a:t>
            </a:r>
            <a:r>
              <a:rPr lang="en-GB" sz="2000" u="sng" dirty="0"/>
              <a:t>submitted to </a:t>
            </a:r>
            <a:r>
              <a:rPr lang="en-GB" sz="2000" u="sng" dirty="0" smtClean="0"/>
              <a:t>MA</a:t>
            </a:r>
            <a:endParaRPr lang="en-US" sz="2000" u="sng" dirty="0" smtClean="0"/>
          </a:p>
          <a:p>
            <a:r>
              <a:rPr lang="en-US" sz="2000" dirty="0"/>
              <a:t>Costs are allocated to the budget lines according to the approved budget (annex of the Grant Contract</a:t>
            </a:r>
            <a:r>
              <a:rPr lang="en-US" sz="2000" dirty="0" smtClean="0"/>
              <a:t>)</a:t>
            </a:r>
          </a:p>
          <a:p>
            <a:r>
              <a:rPr lang="en-GB" sz="2000" dirty="0"/>
              <a:t>Total amounts per each budget </a:t>
            </a:r>
            <a:r>
              <a:rPr lang="en-GB" sz="2000" dirty="0" smtClean="0"/>
              <a:t>line in 1.1.  Financial report </a:t>
            </a:r>
            <a:r>
              <a:rPr lang="en-GB" sz="2000" dirty="0"/>
              <a:t>has to be equal with those in 1.2. General Ledger </a:t>
            </a:r>
            <a:r>
              <a:rPr lang="en-GB" sz="2000" dirty="0" smtClean="0"/>
              <a:t>specification</a:t>
            </a: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Sheets:</a:t>
            </a:r>
          </a:p>
          <a:p>
            <a:r>
              <a:rPr lang="en-US" sz="2000" b="1" dirty="0" smtClean="0"/>
              <a:t>1.1. Financial report</a:t>
            </a:r>
            <a:endParaRPr lang="en-US" dirty="0"/>
          </a:p>
          <a:p>
            <a:r>
              <a:rPr lang="en-US" sz="2000" b="1" dirty="0" smtClean="0"/>
              <a:t>1.2. General ledger specification</a:t>
            </a:r>
          </a:p>
          <a:p>
            <a:r>
              <a:rPr lang="en-US" sz="2000" b="1" dirty="0" smtClean="0"/>
              <a:t>1.3. Financing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06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Financial Management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6839" y="1236273"/>
            <a:ext cx="11628684" cy="500524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500"/>
              </a:spcAft>
            </a:pPr>
            <a:r>
              <a:rPr lang="en-US" sz="2000" dirty="0" smtClean="0"/>
              <a:t>Partner shall keep appropriate accounting and double-entry bookkeeping systems</a:t>
            </a:r>
          </a:p>
          <a:p>
            <a:pPr>
              <a:spcAft>
                <a:spcPts val="500"/>
              </a:spcAft>
            </a:pPr>
            <a:r>
              <a:rPr lang="en-US" sz="2000" dirty="0" smtClean="0"/>
              <a:t>Project shall have a separate cost center</a:t>
            </a:r>
            <a:r>
              <a:rPr lang="en-US" sz="2000" dirty="0"/>
              <a:t>/</a:t>
            </a:r>
            <a:r>
              <a:rPr lang="en-US" sz="2000" dirty="0" smtClean="0"/>
              <a:t>project code in the bookkeeping records</a:t>
            </a:r>
          </a:p>
          <a:p>
            <a:pPr>
              <a:spcAft>
                <a:spcPts val="500"/>
              </a:spcAft>
            </a:pPr>
            <a:r>
              <a:rPr lang="en-US" sz="2000" dirty="0" smtClean="0"/>
              <a:t>Cost must be able to identify and verify</a:t>
            </a:r>
          </a:p>
          <a:p>
            <a:pPr>
              <a:spcAft>
                <a:spcPts val="500"/>
              </a:spcAft>
            </a:pPr>
            <a:r>
              <a:rPr lang="en-US" sz="2000" dirty="0"/>
              <a:t>T</a:t>
            </a:r>
            <a:r>
              <a:rPr lang="en-US" sz="2000" dirty="0" smtClean="0"/>
              <a:t>he auditor shall have an access to documents</a:t>
            </a:r>
          </a:p>
          <a:p>
            <a:pPr>
              <a:spcAft>
                <a:spcPts val="500"/>
              </a:spcAft>
            </a:pPr>
            <a:r>
              <a:rPr lang="en-US" sz="2000" dirty="0" smtClean="0"/>
              <a:t>Separate bank account should be opened for the project</a:t>
            </a:r>
          </a:p>
          <a:p>
            <a:pPr marL="457200" lvl="1" indent="0">
              <a:spcAft>
                <a:spcPts val="500"/>
              </a:spcAft>
              <a:buNone/>
            </a:pPr>
            <a:r>
              <a:rPr lang="en-US" dirty="0" smtClean="0"/>
              <a:t>- </a:t>
            </a:r>
            <a:r>
              <a:rPr lang="en-US" sz="1800" dirty="0" smtClean="0"/>
              <a:t>Accrued interest shall be reported within Final report (only not public organisations)</a:t>
            </a:r>
          </a:p>
          <a:p>
            <a:pPr>
              <a:spcAft>
                <a:spcPts val="500"/>
              </a:spcAft>
            </a:pPr>
            <a:r>
              <a:rPr lang="en-US" sz="2000" dirty="0" smtClean="0"/>
              <a:t>Eligibility starts from the start date of the project, no binding commitment before that   </a:t>
            </a:r>
            <a:endParaRPr lang="en-US" sz="200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59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Annex</a:t>
            </a:r>
            <a:r>
              <a:rPr lang="fi-FI" dirty="0" smtClean="0"/>
              <a:t> 1: 1.1. Financial </a:t>
            </a:r>
            <a:r>
              <a:rPr lang="fi-FI" dirty="0" err="1" smtClean="0"/>
              <a:t>report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20</a:t>
            </a:fld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39" y="1220055"/>
            <a:ext cx="8216726" cy="5315227"/>
          </a:xfrm>
          <a:prstGeom prst="rect">
            <a:avLst/>
          </a:prstGeom>
        </p:spPr>
      </p:pic>
      <p:sp>
        <p:nvSpPr>
          <p:cNvPr id="10" name="Ellipsi 9"/>
          <p:cNvSpPr/>
          <p:nvPr/>
        </p:nvSpPr>
        <p:spPr>
          <a:xfrm>
            <a:off x="478758" y="3257003"/>
            <a:ext cx="818984" cy="4532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6940731" y="2469889"/>
            <a:ext cx="4914356" cy="333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Fill in the budget of the </a:t>
            </a:r>
            <a:r>
              <a:rPr lang="en-GB" sz="1600" dirty="0" smtClean="0"/>
              <a:t>partner, </a:t>
            </a:r>
            <a:r>
              <a:rPr lang="en-GB" sz="1600" dirty="0"/>
              <a:t>update also sub-headlines according the approved budget. If amendments were done fill in updated budget.</a:t>
            </a:r>
          </a:p>
          <a:p>
            <a:pPr marL="742950" lvl="1" indent="-28575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GB" sz="1400" dirty="0"/>
              <a:t>New sub-headlines may not be added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Add amounts of earlier approved by MA costs, if any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Add amounts of the current reporting </a:t>
            </a:r>
            <a:r>
              <a:rPr lang="en-GB" sz="1600" dirty="0" smtClean="0"/>
              <a:t>period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Add Indirect costs according to approved % in the </a:t>
            </a:r>
            <a:r>
              <a:rPr lang="en-GB" sz="1600" dirty="0" smtClean="0"/>
              <a:t>budget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All </a:t>
            </a:r>
            <a:r>
              <a:rPr lang="en-GB" sz="1600" dirty="0"/>
              <a:t>amounts in </a:t>
            </a:r>
            <a:r>
              <a:rPr lang="en-GB" sz="1600" dirty="0" smtClean="0"/>
              <a:t>EURO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538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Annex </a:t>
            </a:r>
            <a:r>
              <a:rPr lang="en-US" dirty="0" smtClean="0"/>
              <a:t>1: 1.2. General </a:t>
            </a:r>
            <a:r>
              <a:rPr lang="en-US" dirty="0"/>
              <a:t>ledger </a:t>
            </a:r>
            <a:r>
              <a:rPr lang="en-US" dirty="0" smtClean="0"/>
              <a:t>specifications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  <a:p>
            <a:r>
              <a:rPr lang="en-GB" sz="2000" dirty="0"/>
              <a:t>Each </a:t>
            </a:r>
            <a:r>
              <a:rPr lang="en-GB" sz="2000" dirty="0" smtClean="0"/>
              <a:t>expense is indicated separately and allocated to the appropriate main budget line in the sheets: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Personnel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Travel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Equipment and purchases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Office costs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External services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Infrastructure investments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Revenues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structure is equal in each sheet. 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18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Annex 1; </a:t>
            </a:r>
            <a:r>
              <a:rPr lang="en-US" dirty="0" smtClean="0"/>
              <a:t>1.2. </a:t>
            </a:r>
            <a:r>
              <a:rPr lang="en-US" dirty="0"/>
              <a:t>General ledger </a:t>
            </a:r>
            <a:r>
              <a:rPr lang="en-US" dirty="0" smtClean="0"/>
              <a:t>specification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19.11.2018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3"/>
          </p:nvPr>
        </p:nvSpPr>
        <p:spPr>
          <a:xfrm>
            <a:off x="8239678" y="1576251"/>
            <a:ext cx="3476072" cy="5141595"/>
          </a:xfrm>
        </p:spPr>
        <p:txBody>
          <a:bodyPr>
            <a:normAutofit/>
          </a:bodyPr>
          <a:lstStyle/>
          <a:p>
            <a:r>
              <a:rPr lang="en-GB" sz="1600" dirty="0" smtClean="0"/>
              <a:t>Use </a:t>
            </a:r>
            <a:r>
              <a:rPr lang="en-GB" sz="1600" dirty="0" err="1" smtClean="0"/>
              <a:t>InforEuro</a:t>
            </a:r>
            <a:r>
              <a:rPr lang="en-GB" sz="1600" dirty="0" smtClean="0"/>
              <a:t> monthly exchange </a:t>
            </a:r>
            <a:r>
              <a:rPr lang="en-GB" sz="1600" dirty="0"/>
              <a:t>rate published by </a:t>
            </a:r>
            <a:r>
              <a:rPr lang="en-GB" sz="1600" dirty="0" smtClean="0"/>
              <a:t>EC</a:t>
            </a:r>
          </a:p>
          <a:p>
            <a:r>
              <a:rPr lang="en-US" sz="1600" dirty="0" smtClean="0"/>
              <a:t>Description gives the justification to the cost, makes easier for the auditor to check the costs</a:t>
            </a:r>
          </a:p>
          <a:p>
            <a:r>
              <a:rPr lang="en-US" sz="1600" dirty="0" smtClean="0"/>
              <a:t>Auditor will mark the checked items and comment if needed</a:t>
            </a:r>
          </a:p>
          <a:p>
            <a:r>
              <a:rPr lang="en-US" sz="1600" dirty="0" smtClean="0"/>
              <a:t>Euro amount transferred to sheet 1.1. Financial report</a:t>
            </a:r>
            <a:endParaRPr lang="en-US" sz="160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22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87" y="1186716"/>
            <a:ext cx="7723343" cy="5545276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218" y="4240937"/>
            <a:ext cx="1394471" cy="1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39" y="1210189"/>
            <a:ext cx="9682266" cy="5225445"/>
          </a:xfrm>
          <a:prstGeom prst="rect">
            <a:avLst/>
          </a:prstGeom>
        </p:spPr>
      </p:pic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Annex 1; </a:t>
            </a:r>
            <a:r>
              <a:rPr lang="en-US" dirty="0" smtClean="0"/>
              <a:t>1.3. Financing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23</a:t>
            </a:fld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3"/>
          </p:nvPr>
        </p:nvSpPr>
        <p:spPr>
          <a:xfrm>
            <a:off x="8239678" y="1576251"/>
            <a:ext cx="3476072" cy="5141595"/>
          </a:xfrm>
        </p:spPr>
        <p:txBody>
          <a:bodyPr>
            <a:normAutofit/>
          </a:bodyPr>
          <a:lstStyle/>
          <a:p>
            <a:r>
              <a:rPr lang="en-GB" sz="1600" dirty="0" smtClean="0"/>
              <a:t>Payments from MA/LP and other financiers (excl. own contribution)</a:t>
            </a:r>
          </a:p>
        </p:txBody>
      </p:sp>
    </p:spTree>
    <p:extLst>
      <p:ext uri="{BB962C8B-B14F-4D97-AF65-F5344CB8AC3E}">
        <p14:creationId xmlns:p14="http://schemas.microsoft.com/office/powerpoint/2010/main" val="19907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Annex 2. Personnel cost specification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6839" y="1306287"/>
            <a:ext cx="11552662" cy="493523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Filled in </a:t>
            </a:r>
            <a:r>
              <a:rPr lang="en-US" sz="2000" u="sng" dirty="0" smtClean="0"/>
              <a:t>by each partner</a:t>
            </a:r>
          </a:p>
          <a:p>
            <a:r>
              <a:rPr lang="en-GB" sz="2000" dirty="0"/>
              <a:t>Signed, scanned copy to be loaded in PROMAS</a:t>
            </a:r>
            <a:endParaRPr lang="en-US" sz="2000" dirty="0"/>
          </a:p>
          <a:p>
            <a:pPr marL="0" indent="0">
              <a:buNone/>
            </a:pPr>
            <a:endParaRPr lang="en-US" sz="2000" u="sng" dirty="0" smtClean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Sheets:</a:t>
            </a:r>
          </a:p>
          <a:p>
            <a:r>
              <a:rPr lang="en-US" sz="2000" b="1" dirty="0" smtClean="0"/>
              <a:t>2.1. Personnel list</a:t>
            </a:r>
          </a:p>
          <a:p>
            <a:r>
              <a:rPr lang="en-US" sz="2000" b="1" dirty="0" smtClean="0"/>
              <a:t>2.2. Salary specification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48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Annex 2. Personnel cost specification</a:t>
            </a:r>
            <a:endParaRPr lang="en-US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7915301" y="1530037"/>
            <a:ext cx="3878826" cy="5005245"/>
          </a:xfrm>
        </p:spPr>
        <p:txBody>
          <a:bodyPr>
            <a:normAutofit/>
          </a:bodyPr>
          <a:lstStyle/>
          <a:p>
            <a:pPr lvl="1"/>
            <a:r>
              <a:rPr lang="en-US" sz="1600" dirty="0" smtClean="0"/>
              <a:t>To be updated within each report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List of all employees working in the project (full-time or part-time)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Data in the personnel list shall be up to date and match to the reported salaries </a:t>
            </a:r>
            <a:endParaRPr lang="en-US" sz="1600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25</a:t>
            </a:fld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91" y="1384663"/>
            <a:ext cx="7881033" cy="43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Annex 2. Personnel cost specification 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8032955" y="1494503"/>
            <a:ext cx="3876546" cy="471751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Paid amount should be equal with the General ledger specification 1.2. Personnel</a:t>
            </a:r>
          </a:p>
          <a:p>
            <a:r>
              <a:rPr lang="en-US" sz="1600" dirty="0" smtClean="0"/>
              <a:t>Number of hours worked in the project should be equal with timesheets.</a:t>
            </a:r>
          </a:p>
          <a:p>
            <a:r>
              <a:rPr lang="en-US" sz="1600" dirty="0" smtClean="0"/>
              <a:t>If full time worker, indicate amount of hours according to the employment contract.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26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1244221"/>
            <a:ext cx="7391300" cy="5218081"/>
          </a:xfrm>
          <a:prstGeom prst="rect">
            <a:avLst/>
          </a:prstGeom>
        </p:spPr>
      </p:pic>
      <p:sp>
        <p:nvSpPr>
          <p:cNvPr id="6" name="Ellipsi 5"/>
          <p:cNvSpPr/>
          <p:nvPr/>
        </p:nvSpPr>
        <p:spPr>
          <a:xfrm>
            <a:off x="7269380" y="3421626"/>
            <a:ext cx="644434" cy="2654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i 8"/>
          <p:cNvSpPr/>
          <p:nvPr/>
        </p:nvSpPr>
        <p:spPr>
          <a:xfrm>
            <a:off x="2462560" y="5633884"/>
            <a:ext cx="644434" cy="344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Annex 6. Timesheet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6505303" y="1236273"/>
            <a:ext cx="5404197" cy="5005245"/>
          </a:xfrm>
        </p:spPr>
        <p:txBody>
          <a:bodyPr>
            <a:normAutofit/>
          </a:bodyPr>
          <a:lstStyle/>
          <a:p>
            <a:endParaRPr lang="fi-FI" dirty="0"/>
          </a:p>
          <a:p>
            <a:r>
              <a:rPr lang="en-US" sz="1700" dirty="0" smtClean="0"/>
              <a:t>Part-time employees follow their working hours with time sheets</a:t>
            </a:r>
          </a:p>
          <a:p>
            <a:pPr lvl="1"/>
            <a:r>
              <a:rPr lang="en-US" sz="1700" dirty="0" smtClean="0"/>
              <a:t>Electronic or manual follow up</a:t>
            </a:r>
          </a:p>
          <a:p>
            <a:pPr lvl="1"/>
            <a:r>
              <a:rPr lang="en-US" sz="1700" dirty="0" smtClean="0"/>
              <a:t>Employee fills in and supervisor approved</a:t>
            </a:r>
          </a:p>
          <a:p>
            <a:r>
              <a:rPr lang="en-US" sz="1700" dirty="0" smtClean="0"/>
              <a:t>If employee works in several Kolarctic projects, all hours shall be followed in the same template, adding columns to each project</a:t>
            </a:r>
          </a:p>
          <a:p>
            <a:r>
              <a:rPr lang="en-US" sz="1700" dirty="0" smtClean="0"/>
              <a:t>Timesheets are checked by the auditor but not submitted to MA or loaded to PROMAS, MA may ask part of them for sample check</a:t>
            </a:r>
          </a:p>
          <a:p>
            <a:r>
              <a:rPr lang="en-US" sz="1700" dirty="0" smtClean="0"/>
              <a:t>Data in timesheet must equal with reported in Annex 2.2. Salary specification</a:t>
            </a:r>
          </a:p>
          <a:p>
            <a:endParaRPr lang="fi-FI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27</a:t>
            </a:fld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39" y="1317912"/>
            <a:ext cx="5894850" cy="4841966"/>
          </a:xfrm>
          <a:prstGeom prst="rect">
            <a:avLst/>
          </a:prstGeom>
        </p:spPr>
      </p:pic>
      <p:sp>
        <p:nvSpPr>
          <p:cNvPr id="5" name="Ellipsi 4"/>
          <p:cNvSpPr/>
          <p:nvPr/>
        </p:nvSpPr>
        <p:spPr>
          <a:xfrm>
            <a:off x="3927566" y="4685211"/>
            <a:ext cx="644434" cy="5573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998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Annex 3. List of purchases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3"/>
          </p:nvPr>
        </p:nvSpPr>
        <p:spPr>
          <a:xfrm>
            <a:off x="8107680" y="1375954"/>
            <a:ext cx="3728720" cy="4976765"/>
          </a:xfrm>
        </p:spPr>
        <p:txBody>
          <a:bodyPr>
            <a:normAutofit/>
          </a:bodyPr>
          <a:lstStyle/>
          <a:p>
            <a:r>
              <a:rPr lang="en-US" sz="1600" dirty="0"/>
              <a:t>Filled in </a:t>
            </a:r>
            <a:r>
              <a:rPr lang="en-US" sz="1600" u="sng" dirty="0"/>
              <a:t>by each partner</a:t>
            </a:r>
          </a:p>
          <a:p>
            <a:r>
              <a:rPr lang="en-GB" sz="1600" dirty="0"/>
              <a:t>Signed, scanned copy to be loaded in PROMAS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Shall be filled in cumulatively and added to each report</a:t>
            </a:r>
          </a:p>
          <a:p>
            <a:r>
              <a:rPr lang="en-US" sz="1600" dirty="0" smtClean="0"/>
              <a:t>All equipment and purchases with value over 300 € /21000RUB/3000SEK/3000NOK to be listed here</a:t>
            </a:r>
          </a:p>
          <a:p>
            <a:r>
              <a:rPr lang="en-US" sz="1600" dirty="0" smtClean="0"/>
              <a:t>Indicate</a:t>
            </a:r>
            <a:r>
              <a:rPr lang="en-US" sz="1600" dirty="0" smtClean="0"/>
              <a:t> </a:t>
            </a:r>
            <a:r>
              <a:rPr lang="en-US" sz="1600" dirty="0" smtClean="0"/>
              <a:t>the method </a:t>
            </a:r>
            <a:r>
              <a:rPr lang="en-GB" sz="1600" dirty="0" smtClean="0"/>
              <a:t>of</a:t>
            </a:r>
            <a:r>
              <a:rPr lang="en-US" sz="1600" dirty="0" smtClean="0"/>
              <a:t> </a:t>
            </a:r>
            <a:r>
              <a:rPr lang="en-US" sz="1600" dirty="0" smtClean="0"/>
              <a:t>tender, auditor will check the procurement procedure</a:t>
            </a:r>
            <a:endParaRPr lang="en-US" sz="1600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28</a:t>
            </a:fld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39" y="1137846"/>
            <a:ext cx="7750841" cy="529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Annex 4. Preparatory costs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376159" y="1236273"/>
            <a:ext cx="4533341" cy="5005245"/>
          </a:xfrm>
        </p:spPr>
        <p:txBody>
          <a:bodyPr/>
          <a:lstStyle/>
          <a:p>
            <a:pPr lvl="1"/>
            <a:r>
              <a:rPr lang="en-US" sz="1600" dirty="0" smtClean="0"/>
              <a:t>Only if your approved budget includes this budget item</a:t>
            </a:r>
          </a:p>
          <a:p>
            <a:pPr lvl="1"/>
            <a:r>
              <a:rPr lang="en-US" sz="1600" dirty="0" smtClean="0"/>
              <a:t>Travel costs max. 2000 €/project</a:t>
            </a:r>
          </a:p>
          <a:p>
            <a:pPr lvl="1"/>
            <a:r>
              <a:rPr lang="en-GB" sz="1600" dirty="0" smtClean="0"/>
              <a:t>Filled </a:t>
            </a:r>
            <a:r>
              <a:rPr lang="en-GB" sz="1600" dirty="0"/>
              <a:t>in by each partner</a:t>
            </a:r>
          </a:p>
          <a:p>
            <a:pPr lvl="1"/>
            <a:r>
              <a:rPr lang="en-GB" sz="1600" dirty="0"/>
              <a:t>Signed, scanned copy to be loaded in PROMAS</a:t>
            </a:r>
          </a:p>
          <a:p>
            <a:pPr lvl="1"/>
            <a:endParaRPr lang="fi-FI" sz="1600" dirty="0" smtClean="0"/>
          </a:p>
          <a:p>
            <a:pPr lvl="1"/>
            <a:r>
              <a:rPr lang="en-GB" sz="1600" b="1" dirty="0"/>
              <a:t>C</a:t>
            </a:r>
            <a:r>
              <a:rPr lang="en-GB" sz="1600" b="1" dirty="0" smtClean="0"/>
              <a:t>osts </a:t>
            </a:r>
            <a:r>
              <a:rPr lang="en-GB" sz="1600" b="1" dirty="0"/>
              <a:t>have to be reported within first Interim </a:t>
            </a:r>
            <a:r>
              <a:rPr lang="en-GB" sz="1600" b="1" dirty="0" smtClean="0"/>
              <a:t>report!</a:t>
            </a:r>
            <a:endParaRPr lang="fi-FI" sz="1600" b="1" dirty="0" smtClean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29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39" y="1236273"/>
            <a:ext cx="7303886" cy="49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6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Eligible and ineligible project costs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 err="1" smtClean="0"/>
              <a:t>Eligible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costs</a:t>
            </a:r>
            <a:r>
              <a:rPr lang="fi-FI" sz="2000" b="1" dirty="0" smtClean="0"/>
              <a:t>:</a:t>
            </a:r>
            <a:endParaRPr lang="en-GB" sz="2000" b="1" dirty="0"/>
          </a:p>
          <a:p>
            <a:r>
              <a:rPr lang="en-GB" sz="1800" dirty="0" smtClean="0"/>
              <a:t>Incurred </a:t>
            </a:r>
            <a:r>
              <a:rPr lang="en-GB" sz="1800" dirty="0"/>
              <a:t>during the implementation period of the </a:t>
            </a:r>
            <a:r>
              <a:rPr lang="en-GB" sz="1800" dirty="0" smtClean="0"/>
              <a:t>project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/>
              <a:t>exception is made for project’s Preparatory costs and Final costs </a:t>
            </a:r>
          </a:p>
          <a:p>
            <a:r>
              <a:rPr lang="en-GB" sz="1800" dirty="0"/>
              <a:t>Indicated in the project </a:t>
            </a:r>
            <a:r>
              <a:rPr lang="en-GB" sz="1800" dirty="0" smtClean="0"/>
              <a:t>budget</a:t>
            </a:r>
          </a:p>
          <a:p>
            <a:r>
              <a:rPr lang="en-GB" sz="1800" dirty="0"/>
              <a:t>Necessary for the project </a:t>
            </a:r>
            <a:r>
              <a:rPr lang="en-GB" sz="1800" dirty="0" smtClean="0"/>
              <a:t>implementation</a:t>
            </a:r>
          </a:p>
          <a:p>
            <a:r>
              <a:rPr lang="en-GB" sz="1800" dirty="0"/>
              <a:t>Identifiable and </a:t>
            </a:r>
            <a:r>
              <a:rPr lang="en-GB" sz="1800" dirty="0" smtClean="0"/>
              <a:t>verifiable</a:t>
            </a:r>
          </a:p>
          <a:p>
            <a:r>
              <a:rPr lang="en-GB" sz="1800" dirty="0" smtClean="0"/>
              <a:t>Reasonable and justified</a:t>
            </a:r>
          </a:p>
          <a:p>
            <a:r>
              <a:rPr lang="en-GB" sz="1800" dirty="0"/>
              <a:t>Supported by invoices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3</a:t>
            </a:fld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3"/>
          </p:nvPr>
        </p:nvSpPr>
        <p:spPr>
          <a:xfrm>
            <a:off x="6258106" y="1236273"/>
            <a:ext cx="5578294" cy="53316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200" b="1" dirty="0" err="1" smtClean="0"/>
              <a:t>Ineligible</a:t>
            </a:r>
            <a:r>
              <a:rPr lang="fi-FI" sz="2200" b="1" dirty="0" smtClean="0"/>
              <a:t> </a:t>
            </a:r>
            <a:r>
              <a:rPr lang="fi-FI" sz="2200" b="1" dirty="0" err="1" smtClean="0"/>
              <a:t>costs</a:t>
            </a:r>
            <a:r>
              <a:rPr lang="fi-FI" sz="2200" b="1" dirty="0" smtClean="0"/>
              <a:t>:</a:t>
            </a:r>
          </a:p>
          <a:p>
            <a:r>
              <a:rPr lang="en-GB" sz="1900" dirty="0" smtClean="0"/>
              <a:t>Fines </a:t>
            </a:r>
            <a:r>
              <a:rPr lang="en-GB" sz="1900" dirty="0"/>
              <a:t>and financial penalties </a:t>
            </a:r>
          </a:p>
          <a:p>
            <a:r>
              <a:rPr lang="en-GB" sz="1900" dirty="0" smtClean="0"/>
              <a:t>Currency </a:t>
            </a:r>
            <a:r>
              <a:rPr lang="en-GB" sz="1900" dirty="0"/>
              <a:t>exchange rate losses </a:t>
            </a:r>
          </a:p>
          <a:p>
            <a:r>
              <a:rPr lang="en-GB" sz="1900" dirty="0" smtClean="0"/>
              <a:t>Costs </a:t>
            </a:r>
            <a:r>
              <a:rPr lang="en-GB" sz="1900" dirty="0"/>
              <a:t>already financed in another framework (for example by the EU budget)</a:t>
            </a:r>
          </a:p>
          <a:p>
            <a:r>
              <a:rPr lang="en-GB" sz="1900" dirty="0"/>
              <a:t>Contribution in kind </a:t>
            </a:r>
            <a:endParaRPr lang="ru-RU" sz="19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500" dirty="0" smtClean="0"/>
              <a:t>any </a:t>
            </a:r>
            <a:r>
              <a:rPr lang="en-GB" sz="1500" dirty="0"/>
              <a:t>provision of non-financial resources free of charge by a third party, e.g. payment in kind, voluntary work etc</a:t>
            </a:r>
            <a:r>
              <a:rPr lang="en-GB" sz="1500" dirty="0" smtClean="0"/>
              <a:t>.</a:t>
            </a:r>
            <a:endParaRPr lang="en-GB" sz="1500" dirty="0"/>
          </a:p>
          <a:p>
            <a:pPr lvl="0"/>
            <a:r>
              <a:rPr lang="en-GB" sz="1900" dirty="0" smtClean="0"/>
              <a:t>Provisions </a:t>
            </a:r>
            <a:r>
              <a:rPr lang="en-GB" sz="1900" dirty="0"/>
              <a:t>of losses or </a:t>
            </a:r>
            <a:r>
              <a:rPr lang="en-GB" sz="1900" dirty="0" smtClean="0"/>
              <a:t>liabilities </a:t>
            </a:r>
            <a:endParaRPr lang="en-GB" sz="1900" dirty="0"/>
          </a:p>
          <a:p>
            <a:pPr lvl="0"/>
            <a:r>
              <a:rPr lang="en-GB" sz="1900" dirty="0" smtClean="0"/>
              <a:t>Duties</a:t>
            </a:r>
            <a:r>
              <a:rPr lang="en-GB" sz="1900" dirty="0"/>
              <a:t>, charges and </a:t>
            </a:r>
            <a:r>
              <a:rPr lang="en-GB" sz="1900" dirty="0" smtClean="0"/>
              <a:t>taxes </a:t>
            </a:r>
            <a:endParaRPr lang="ru-RU" sz="19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500" dirty="0" smtClean="0"/>
              <a:t>including </a:t>
            </a:r>
            <a:r>
              <a:rPr lang="en-GB" sz="1500" dirty="0"/>
              <a:t>VAT, except where non-recoverable under the relevant national </a:t>
            </a:r>
            <a:r>
              <a:rPr lang="en-GB" sz="1500" dirty="0" smtClean="0"/>
              <a:t>tax-legislation </a:t>
            </a:r>
            <a:endParaRPr lang="en-GB" sz="1500" dirty="0"/>
          </a:p>
          <a:p>
            <a:r>
              <a:rPr lang="en-GB" sz="1900" dirty="0"/>
              <a:t>Debts and debt service charges (interests)</a:t>
            </a:r>
          </a:p>
          <a:p>
            <a:r>
              <a:rPr lang="en-GB" sz="1900" dirty="0"/>
              <a:t>Loans to third parties</a:t>
            </a:r>
          </a:p>
          <a:p>
            <a:r>
              <a:rPr lang="en-GB" sz="1900" dirty="0" smtClean="0"/>
              <a:t>Purchases </a:t>
            </a:r>
            <a:r>
              <a:rPr lang="en-GB" sz="1900" dirty="0"/>
              <a:t>of land or buildings for an amount exceeding 10% of the total eligible costs of the </a:t>
            </a:r>
            <a:r>
              <a:rPr lang="en-GB" sz="1900" dirty="0" smtClean="0"/>
              <a:t>project </a:t>
            </a:r>
            <a:endParaRPr lang="en-GB" sz="1900" dirty="0"/>
          </a:p>
          <a:p>
            <a:pPr marL="0" indent="0">
              <a:buNone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298265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Annex 5. </a:t>
            </a:r>
            <a:r>
              <a:rPr lang="en-GB" dirty="0"/>
              <a:t>Templates for the last interim report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149737" y="1584960"/>
            <a:ext cx="4759763" cy="4656558"/>
          </a:xfrm>
        </p:spPr>
        <p:txBody>
          <a:bodyPr/>
          <a:lstStyle/>
          <a:p>
            <a:pPr marL="457200" lvl="1" indent="0">
              <a:buNone/>
            </a:pPr>
            <a:r>
              <a:rPr lang="fi-FI" sz="1600" b="1" dirty="0" smtClean="0"/>
              <a:t>5.1. </a:t>
            </a:r>
            <a:r>
              <a:rPr lang="en-US" sz="1600" b="1" dirty="0" smtClean="0"/>
              <a:t>Final costs</a:t>
            </a:r>
          </a:p>
          <a:p>
            <a:pPr lvl="2"/>
            <a:r>
              <a:rPr lang="en-US" sz="1600" dirty="0" smtClean="0"/>
              <a:t>Costs related to the preparation of the final report are eligible even though the are incurred after the end date of the project</a:t>
            </a:r>
          </a:p>
          <a:p>
            <a:pPr lvl="2"/>
            <a:r>
              <a:rPr lang="en-US" sz="1600" dirty="0" smtClean="0"/>
              <a:t>Salary costs, mainly related to the preparation of the final financial report</a:t>
            </a:r>
          </a:p>
          <a:p>
            <a:pPr lvl="2"/>
            <a:r>
              <a:rPr lang="en-US" sz="1600" dirty="0" smtClean="0"/>
              <a:t>Audit costs of the last interim report</a:t>
            </a:r>
          </a:p>
          <a:p>
            <a:pPr lvl="2"/>
            <a:r>
              <a:rPr lang="en-US" sz="1600" dirty="0" smtClean="0"/>
              <a:t>Evaluation costs if planned to be done</a:t>
            </a:r>
            <a:endParaRPr lang="en-US" sz="1600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30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39" y="1236273"/>
            <a:ext cx="7275039" cy="511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72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Annex 5. </a:t>
            </a:r>
            <a:r>
              <a:rPr lang="en-GB" dirty="0"/>
              <a:t>Templates for the last interim report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149737" y="1584960"/>
            <a:ext cx="4759763" cy="4656558"/>
          </a:xfrm>
        </p:spPr>
        <p:txBody>
          <a:bodyPr/>
          <a:lstStyle/>
          <a:p>
            <a:pPr marL="457200" lvl="1" indent="0">
              <a:buNone/>
            </a:pPr>
            <a:r>
              <a:rPr lang="fi-FI" sz="1600" b="1" dirty="0" smtClean="0"/>
              <a:t>5.2. </a:t>
            </a:r>
            <a:r>
              <a:rPr lang="fi-FI" sz="1600" b="1" dirty="0" err="1" smtClean="0"/>
              <a:t>Interest</a:t>
            </a:r>
            <a:endParaRPr lang="fi-FI" sz="1600" b="1" dirty="0" smtClean="0"/>
          </a:p>
          <a:p>
            <a:pPr lvl="2"/>
            <a:r>
              <a:rPr lang="en-GB" sz="1600" dirty="0"/>
              <a:t>To be filled in only from the organizations which are not public bodies/government </a:t>
            </a:r>
            <a:r>
              <a:rPr lang="en-GB" sz="1600" dirty="0" smtClean="0"/>
              <a:t>departments</a:t>
            </a:r>
          </a:p>
          <a:p>
            <a:pPr lvl="2"/>
            <a:r>
              <a:rPr lang="en-GB" sz="1600" dirty="0"/>
              <a:t>Indicate the amount of interest accrued on the bank account from pre-financing paid by the </a:t>
            </a:r>
            <a:r>
              <a:rPr lang="en-GB" sz="1600" dirty="0" smtClean="0"/>
              <a:t>MA </a:t>
            </a:r>
            <a:r>
              <a:rPr lang="en-GB" sz="1600" dirty="0"/>
              <a:t>during the whole implementation period.</a:t>
            </a:r>
            <a:endParaRPr lang="fi-FI" sz="1600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31</a:t>
            </a:fld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40" y="1258530"/>
            <a:ext cx="6986005" cy="559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55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40" y="1081520"/>
            <a:ext cx="9151799" cy="5636325"/>
          </a:xfrm>
          <a:prstGeom prst="rect">
            <a:avLst/>
          </a:prstGeom>
        </p:spPr>
      </p:pic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Annex </a:t>
            </a:r>
            <a:r>
              <a:rPr lang="en-US" dirty="0"/>
              <a:t>7</a:t>
            </a:r>
            <a:r>
              <a:rPr lang="en-US" dirty="0" smtClean="0"/>
              <a:t>. </a:t>
            </a:r>
            <a:r>
              <a:rPr lang="en-GB" dirty="0" smtClean="0"/>
              <a:t>Consolidated financial report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26331" y="3997234"/>
            <a:ext cx="5883169" cy="2244284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1600" dirty="0" smtClean="0"/>
              <a:t>Filled in only by LP</a:t>
            </a:r>
          </a:p>
          <a:p>
            <a:pPr lvl="1"/>
            <a:r>
              <a:rPr lang="en-GB" sz="1600" dirty="0" smtClean="0"/>
              <a:t>Cumulative </a:t>
            </a:r>
            <a:r>
              <a:rPr lang="en-GB" sz="1600" dirty="0"/>
              <a:t>amounts from all the partners for current reporting period from annexes 1.1. Financial report</a:t>
            </a:r>
            <a:r>
              <a:rPr lang="en-GB" sz="1600" dirty="0" smtClean="0"/>
              <a:t>.</a:t>
            </a:r>
          </a:p>
          <a:p>
            <a:pPr lvl="1"/>
            <a:r>
              <a:rPr lang="en-US" sz="1600" dirty="0" smtClean="0"/>
              <a:t>Only main budget line</a:t>
            </a:r>
          </a:p>
          <a:p>
            <a:pPr lvl="1"/>
            <a:r>
              <a:rPr lang="en-US" sz="1600" dirty="0" smtClean="0"/>
              <a:t>Remember Preparatory and Final costs</a:t>
            </a:r>
          </a:p>
          <a:p>
            <a:pPr lvl="1"/>
            <a:r>
              <a:rPr lang="fi-FI" sz="1600" dirty="0" smtClean="0"/>
              <a:t>LP’ </a:t>
            </a:r>
            <a:r>
              <a:rPr lang="en-US" sz="1600" dirty="0" smtClean="0"/>
              <a:t>auditor verify that the sum is equal with the individual verification reports from the partners</a:t>
            </a:r>
          </a:p>
          <a:p>
            <a:pPr lvl="1"/>
            <a:r>
              <a:rPr lang="en-GB" sz="1600" b="1" dirty="0" smtClean="0"/>
              <a:t>Excel-file</a:t>
            </a:r>
            <a:r>
              <a:rPr lang="en-GB" sz="1600" dirty="0" smtClean="0"/>
              <a:t> to be loaded in PROMAS, signed paper version to be </a:t>
            </a:r>
            <a:r>
              <a:rPr lang="en-GB" sz="1600" u="sng" dirty="0" smtClean="0"/>
              <a:t>submitted to MA</a:t>
            </a:r>
            <a:endParaRPr lang="en-US" sz="1800" b="1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32</a:t>
            </a:fld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5935663" y="3244850"/>
            <a:ext cx="3206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GB" dirty="0"/>
              <a:t> </a:t>
            </a:r>
          </a:p>
        </p:txBody>
      </p:sp>
      <p:sp>
        <p:nvSpPr>
          <p:cNvPr id="10" name="Ellipsi 9"/>
          <p:cNvSpPr/>
          <p:nvPr/>
        </p:nvSpPr>
        <p:spPr>
          <a:xfrm>
            <a:off x="438835" y="1254792"/>
            <a:ext cx="1160891" cy="3180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1893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Reporting </a:t>
            </a:r>
            <a:r>
              <a:rPr lang="fi-FI" dirty="0" err="1" smtClean="0"/>
              <a:t>periods</a:t>
            </a:r>
            <a:r>
              <a:rPr lang="fi-FI" dirty="0" smtClean="0"/>
              <a:t> / </a:t>
            </a:r>
            <a:r>
              <a:rPr lang="fi-FI" dirty="0" err="1" smtClean="0"/>
              <a:t>due</a:t>
            </a:r>
            <a:r>
              <a:rPr lang="fi-FI" dirty="0" smtClean="0"/>
              <a:t> </a:t>
            </a:r>
            <a:r>
              <a:rPr lang="fi-FI" dirty="0" err="1" smtClean="0"/>
              <a:t>dates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en-US" sz="2000" dirty="0" smtClean="0"/>
              <a:t>Reporting period shall be agreed with the LP in the first months of the project implementation, period can be 6-12 months</a:t>
            </a:r>
          </a:p>
          <a:p>
            <a:endParaRPr lang="en-US" sz="2000" dirty="0" smtClean="0"/>
          </a:p>
          <a:p>
            <a:r>
              <a:rPr lang="en-US" sz="2000" dirty="0" smtClean="0"/>
              <a:t>Interim report must be submitted to MA latest 3 months after the reporting period ends and final report latest 4 months after the end date of the project.</a:t>
            </a:r>
          </a:p>
          <a:p>
            <a:endParaRPr lang="en-US" sz="2000" dirty="0" smtClean="0"/>
          </a:p>
          <a:p>
            <a:r>
              <a:rPr lang="en-US" sz="2000" dirty="0" smtClean="0"/>
              <a:t>MA has 45 calendar days to check the reports (for financial and narrative part separately)</a:t>
            </a:r>
          </a:p>
          <a:p>
            <a:endParaRPr lang="en-US" sz="2000" dirty="0" smtClean="0"/>
          </a:p>
          <a:p>
            <a:r>
              <a:rPr lang="en-US" sz="2000" dirty="0" smtClean="0"/>
              <a:t>Partners have 30 calendar days to answer to MA questions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33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9293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36804" y="297914"/>
            <a:ext cx="8331639" cy="1530886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2"/>
          </p:nvPr>
        </p:nvSpPr>
        <p:spPr>
          <a:xfrm>
            <a:off x="436563" y="2833141"/>
            <a:ext cx="4833937" cy="3150984"/>
          </a:xfrm>
        </p:spPr>
        <p:txBody>
          <a:bodyPr/>
          <a:lstStyle/>
          <a:p>
            <a:r>
              <a:rPr lang="en-US" dirty="0" smtClean="0"/>
              <a:t>Kolarctic Financial Unit</a:t>
            </a:r>
          </a:p>
          <a:p>
            <a:endParaRPr lang="en-US" dirty="0" smtClean="0"/>
          </a:p>
          <a:p>
            <a:r>
              <a:rPr lang="en-US" dirty="0" smtClean="0"/>
              <a:t>Katri Niska-Honkonen</a:t>
            </a:r>
          </a:p>
          <a:p>
            <a:r>
              <a:rPr lang="en-US" dirty="0" smtClean="0"/>
              <a:t>Financial Manager</a:t>
            </a:r>
          </a:p>
          <a:p>
            <a:r>
              <a:rPr lang="en-US" dirty="0" smtClean="0">
                <a:hlinkClick r:id="rId2"/>
              </a:rPr>
              <a:t>Katri.niska-honkonen@lapinliitto.fi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Svetlana Peltoperä</a:t>
            </a:r>
          </a:p>
          <a:p>
            <a:r>
              <a:rPr lang="en-US" dirty="0" smtClean="0"/>
              <a:t>Financial Officer</a:t>
            </a:r>
          </a:p>
          <a:p>
            <a:r>
              <a:rPr lang="fi-FI" dirty="0" smtClean="0">
                <a:hlinkClick r:id="rId3"/>
              </a:rPr>
              <a:t>Svetlana.peltopera@lapinliitto.fi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294967295"/>
          </p:nvPr>
        </p:nvSpPr>
        <p:spPr>
          <a:xfrm>
            <a:off x="11723688" y="6353175"/>
            <a:ext cx="468312" cy="365125"/>
          </a:xfrm>
        </p:spPr>
        <p:txBody>
          <a:bodyPr/>
          <a:lstStyle/>
          <a:p>
            <a:fld id="{E439DF18-EF9F-4548-8CEB-246465D8F8D2}" type="slidenum">
              <a:rPr lang="fi-FI" smtClean="0"/>
              <a:t>34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3418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EUR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6839" y="1236273"/>
            <a:ext cx="11628684" cy="5005245"/>
          </a:xfrm>
        </p:spPr>
        <p:txBody>
          <a:bodyPr>
            <a:normAutofit/>
          </a:bodyPr>
          <a:lstStyle/>
          <a:p>
            <a:pPr>
              <a:spcAft>
                <a:spcPts val="500"/>
              </a:spcAft>
            </a:pPr>
            <a:r>
              <a:rPr lang="en-US" sz="2000" dirty="0" smtClean="0"/>
              <a:t>Payments to projects from MA only in Euro</a:t>
            </a:r>
          </a:p>
          <a:p>
            <a:pPr>
              <a:spcAft>
                <a:spcPts val="500"/>
              </a:spcAft>
            </a:pPr>
            <a:r>
              <a:rPr lang="en-GB" sz="2000" dirty="0"/>
              <a:t>Amounts claimed in the financial reports have to be </a:t>
            </a:r>
            <a:r>
              <a:rPr lang="en-GB" sz="2000" dirty="0" smtClean="0"/>
              <a:t>presented in currency used in accounting records and converted into Euro</a:t>
            </a:r>
          </a:p>
          <a:p>
            <a:pPr>
              <a:spcAft>
                <a:spcPts val="500"/>
              </a:spcAft>
            </a:pPr>
            <a:r>
              <a:rPr lang="en-GB" sz="2000" dirty="0" smtClean="0"/>
              <a:t>Use the official </a:t>
            </a:r>
            <a:r>
              <a:rPr lang="en-GB" sz="2000" dirty="0" err="1" smtClean="0"/>
              <a:t>InforEuro</a:t>
            </a:r>
            <a:r>
              <a:rPr lang="en-GB" sz="2000" dirty="0" smtClean="0"/>
              <a:t> </a:t>
            </a:r>
            <a:r>
              <a:rPr lang="en-GB" sz="2000" b="1" u="sng" dirty="0"/>
              <a:t>monthly</a:t>
            </a:r>
            <a:r>
              <a:rPr lang="en-GB" sz="2000" dirty="0"/>
              <a:t> exchange rate published by </a:t>
            </a:r>
            <a:r>
              <a:rPr lang="en-GB" sz="2000" dirty="0" smtClean="0"/>
              <a:t>EC</a:t>
            </a:r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GB" sz="1600" u="sng" dirty="0" smtClean="0">
                <a:hlinkClick r:id="rId3"/>
              </a:rPr>
              <a:t>http</a:t>
            </a:r>
            <a:r>
              <a:rPr lang="en-GB" sz="1600" u="sng" dirty="0">
                <a:hlinkClick r:id="rId3"/>
              </a:rPr>
              <a:t>://ec.europa.eu/budget/contracts_grants/info_contracts/inforeuro/index_en.cfm</a:t>
            </a:r>
            <a:endParaRPr lang="en-GB" sz="1600" dirty="0" smtClean="0"/>
          </a:p>
          <a:p>
            <a:pPr>
              <a:spcAft>
                <a:spcPts val="500"/>
              </a:spcAft>
            </a:pPr>
            <a:r>
              <a:rPr lang="en-GB" sz="2000" dirty="0"/>
              <a:t>E</a:t>
            </a:r>
            <a:r>
              <a:rPr lang="en-GB" sz="2000" dirty="0" smtClean="0"/>
              <a:t>xchange </a:t>
            </a:r>
            <a:r>
              <a:rPr lang="en-GB" sz="2000" dirty="0"/>
              <a:t>rate of the month during which the expense </a:t>
            </a:r>
            <a:r>
              <a:rPr lang="en-GB" sz="2000" b="1" dirty="0"/>
              <a:t>was recorded in the accounting records</a:t>
            </a:r>
            <a:r>
              <a:rPr lang="en-GB" sz="2000" dirty="0"/>
              <a:t>, not the month </a:t>
            </a:r>
            <a:r>
              <a:rPr lang="en-GB" sz="2000" dirty="0" smtClean="0"/>
              <a:t>when </a:t>
            </a:r>
            <a:r>
              <a:rPr lang="en-GB" sz="2000" dirty="0"/>
              <a:t>the expense was incurred or </a:t>
            </a:r>
            <a:r>
              <a:rPr lang="en-GB" sz="2000" dirty="0" smtClean="0"/>
              <a:t>paid</a:t>
            </a:r>
          </a:p>
          <a:p>
            <a:pPr>
              <a:spcAft>
                <a:spcPts val="500"/>
              </a:spcAft>
            </a:pPr>
            <a:r>
              <a:rPr lang="en-GB" sz="2000" dirty="0"/>
              <a:t>E</a:t>
            </a:r>
            <a:r>
              <a:rPr lang="en-GB" sz="2000" dirty="0" smtClean="0"/>
              <a:t>xchange </a:t>
            </a:r>
            <a:r>
              <a:rPr lang="en-GB" sz="2000" dirty="0"/>
              <a:t>rate with </a:t>
            </a:r>
            <a:r>
              <a:rPr lang="en-GB" sz="2000" b="1" dirty="0"/>
              <a:t>all decimals</a:t>
            </a:r>
            <a:r>
              <a:rPr lang="en-GB" sz="2000" dirty="0"/>
              <a:t> (e.g. SEK/EUR 0,10391). </a:t>
            </a:r>
            <a:endParaRPr lang="en-US" sz="2000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75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500"/>
              </a:spcAft>
            </a:pPr>
            <a:r>
              <a:rPr lang="en-GB" sz="2000" dirty="0"/>
              <a:t>All equipment, purchases and external services has to be </a:t>
            </a:r>
            <a:r>
              <a:rPr lang="en-GB" sz="2000" dirty="0" smtClean="0"/>
              <a:t>bought/leased </a:t>
            </a:r>
            <a:r>
              <a:rPr lang="en-GB" sz="2000" dirty="0"/>
              <a:t>through </a:t>
            </a:r>
            <a:r>
              <a:rPr lang="en-GB" sz="2000" dirty="0" smtClean="0"/>
              <a:t>tender </a:t>
            </a:r>
            <a:r>
              <a:rPr lang="en-GB" sz="2000" dirty="0" smtClean="0"/>
              <a:t>procedures</a:t>
            </a:r>
            <a:r>
              <a:rPr lang="ru-RU" sz="2000" dirty="0" smtClean="0"/>
              <a:t> (</a:t>
            </a:r>
            <a:r>
              <a:rPr lang="en-GB" sz="2000" dirty="0" smtClean="0"/>
              <a:t>price comparison). </a:t>
            </a:r>
            <a:endParaRPr lang="fi-FI" sz="2000" dirty="0" smtClean="0"/>
          </a:p>
          <a:p>
            <a:pPr>
              <a:spcAft>
                <a:spcPts val="500"/>
              </a:spcAft>
            </a:pPr>
            <a:r>
              <a:rPr lang="en-US" sz="2000" dirty="0" smtClean="0"/>
              <a:t>Tender made according to the national procurement rules and </a:t>
            </a:r>
            <a:r>
              <a:rPr lang="en-US" sz="2000" dirty="0"/>
              <a:t>P</a:t>
            </a:r>
            <a:r>
              <a:rPr lang="en-US" sz="2000" dirty="0" smtClean="0"/>
              <a:t>rogramme rules.</a:t>
            </a:r>
          </a:p>
          <a:p>
            <a:pPr>
              <a:spcAft>
                <a:spcPts val="500"/>
              </a:spcAft>
            </a:pPr>
            <a:r>
              <a:rPr lang="en-GB" sz="2000" dirty="0" smtClean="0"/>
              <a:t>Framework contract of the home organisation can be used (if awarded according to the </a:t>
            </a:r>
            <a:r>
              <a:rPr lang="en-GB" sz="2000" dirty="0"/>
              <a:t>criteria set for procurement procedures of the Kolarctic </a:t>
            </a:r>
            <a:r>
              <a:rPr lang="en-GB" sz="2000" dirty="0" smtClean="0"/>
              <a:t>CBC)</a:t>
            </a:r>
          </a:p>
          <a:p>
            <a:pPr>
              <a:spcAft>
                <a:spcPts val="500"/>
              </a:spcAft>
            </a:pPr>
            <a:r>
              <a:rPr lang="en-GB" sz="2000" dirty="0"/>
              <a:t>All tender procedures shall be documented and the selection criteria justified</a:t>
            </a:r>
            <a:r>
              <a:rPr lang="en-GB" sz="2000" dirty="0" smtClean="0"/>
              <a:t>.</a:t>
            </a:r>
          </a:p>
          <a:p>
            <a:pPr>
              <a:spcAft>
                <a:spcPts val="500"/>
              </a:spcAft>
            </a:pPr>
            <a:r>
              <a:rPr lang="en-GB" sz="2000" dirty="0" smtClean="0"/>
              <a:t>Auditor </a:t>
            </a:r>
            <a:r>
              <a:rPr lang="en-GB" sz="2000" dirty="0"/>
              <a:t>shall verify the procurements within the projects´ Interim Reports and the Managing Authority may carry out ex post checks on Lead Partner´s and Partner´s compliance with the rules.</a:t>
            </a:r>
            <a:endParaRPr lang="fi-FI" sz="2000" dirty="0" smtClean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673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500"/>
              </a:spcAft>
            </a:pPr>
            <a:r>
              <a:rPr lang="fi-FI" sz="2000" b="1" dirty="0" smtClean="0"/>
              <a:t>Finland and </a:t>
            </a:r>
            <a:r>
              <a:rPr lang="en-US" sz="2000" b="1" dirty="0" smtClean="0"/>
              <a:t>Sweden </a:t>
            </a:r>
            <a:r>
              <a:rPr lang="en-US" sz="2000" dirty="0" smtClean="0"/>
              <a:t>(public and private organisations)</a:t>
            </a:r>
          </a:p>
          <a:p>
            <a:pPr>
              <a:spcAft>
                <a:spcPts val="500"/>
              </a:spcAft>
            </a:pPr>
            <a:endParaRPr lang="fi-FI" sz="2000" b="1" dirty="0" smtClean="0"/>
          </a:p>
          <a:p>
            <a:pPr lvl="1">
              <a:spcAft>
                <a:spcPts val="500"/>
              </a:spcAft>
            </a:pPr>
            <a:r>
              <a:rPr lang="en-GB" dirty="0"/>
              <a:t>Value of the procurement </a:t>
            </a:r>
            <a:r>
              <a:rPr lang="en-GB" u="sng" dirty="0"/>
              <a:t>over the national threshold </a:t>
            </a:r>
            <a:r>
              <a:rPr lang="en-GB" u="sng" dirty="0" smtClean="0"/>
              <a:t>values</a:t>
            </a:r>
          </a:p>
          <a:p>
            <a:pPr lvl="2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National legislation of the public procurement to be obeyed </a:t>
            </a:r>
          </a:p>
          <a:p>
            <a:pPr lvl="1">
              <a:spcAft>
                <a:spcPts val="500"/>
              </a:spcAft>
            </a:pPr>
            <a:r>
              <a:rPr lang="en-US" dirty="0" smtClean="0"/>
              <a:t>Purchases with value </a:t>
            </a:r>
            <a:r>
              <a:rPr lang="en-US" u="sng" dirty="0" smtClean="0"/>
              <a:t>from 3 000 € / 30 000 SEK to national threshold value</a:t>
            </a:r>
          </a:p>
          <a:p>
            <a:pPr lvl="2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Request for </a:t>
            </a:r>
            <a:r>
              <a:rPr lang="en-US" dirty="0" smtClean="0"/>
              <a:t>offer</a:t>
            </a:r>
            <a:r>
              <a:rPr lang="en-US" dirty="0"/>
              <a:t> in writing from </a:t>
            </a:r>
            <a:r>
              <a:rPr lang="en-US" dirty="0" smtClean="0"/>
              <a:t>3-5 </a:t>
            </a:r>
            <a:r>
              <a:rPr lang="en-US" dirty="0" smtClean="0"/>
              <a:t>suppliers</a:t>
            </a:r>
            <a:endParaRPr lang="en-US" dirty="0" smtClean="0"/>
          </a:p>
          <a:p>
            <a:pPr lvl="2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Procedure to be documented, criteria for the decision justified</a:t>
            </a:r>
          </a:p>
          <a:p>
            <a:pPr lvl="1">
              <a:spcAft>
                <a:spcPts val="500"/>
              </a:spcAft>
            </a:pPr>
            <a:r>
              <a:rPr lang="en-US" dirty="0" smtClean="0"/>
              <a:t>Purchases with value </a:t>
            </a:r>
            <a:r>
              <a:rPr lang="en-US" u="sng" dirty="0" smtClean="0"/>
              <a:t>under 3 000 € / 30 000 SEK</a:t>
            </a:r>
          </a:p>
          <a:p>
            <a:pPr lvl="2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GB" dirty="0"/>
              <a:t>The price comparison made from several potential suppliers (e.g. by phone/e-mail/from webpages). </a:t>
            </a:r>
            <a:endParaRPr lang="en-US" dirty="0" smtClean="0"/>
          </a:p>
          <a:p>
            <a:pPr lvl="2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Shortly </a:t>
            </a:r>
            <a:r>
              <a:rPr lang="en-US" dirty="0" smtClean="0"/>
              <a:t>documented</a:t>
            </a:r>
            <a:endParaRPr lang="en-US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762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6839" y="1229193"/>
            <a:ext cx="11552662" cy="5276538"/>
          </a:xfrm>
        </p:spPr>
        <p:txBody>
          <a:bodyPr>
            <a:normAutofit lnSpcReduction="10000"/>
          </a:bodyPr>
          <a:lstStyle/>
          <a:p>
            <a:r>
              <a:rPr lang="fi-FI" b="1" dirty="0" err="1" smtClean="0"/>
              <a:t>Russia</a:t>
            </a:r>
            <a:endParaRPr lang="fi-FI" b="1" dirty="0" smtClean="0"/>
          </a:p>
          <a:p>
            <a:pPr marL="0" indent="0">
              <a:buNone/>
            </a:pPr>
            <a:endParaRPr lang="fi-FI" b="1" dirty="0" smtClean="0"/>
          </a:p>
          <a:p>
            <a:pPr lvl="1">
              <a:spcBef>
                <a:spcPts val="0"/>
              </a:spcBef>
              <a:spcAft>
                <a:spcPts val="500"/>
              </a:spcAft>
            </a:pPr>
            <a:r>
              <a:rPr lang="en-US" dirty="0" smtClean="0"/>
              <a:t>Public organisations follow the national legislation of the public procurement</a:t>
            </a:r>
          </a:p>
          <a:p>
            <a:pPr lvl="1">
              <a:spcBef>
                <a:spcPts val="0"/>
              </a:spcBef>
              <a:spcAft>
                <a:spcPts val="500"/>
              </a:spcAft>
            </a:pPr>
            <a:r>
              <a:rPr lang="en-US" dirty="0" smtClean="0"/>
              <a:t>Private organisations shall obey the regulations set up in Annex VI of the Grant Contract</a:t>
            </a:r>
            <a:r>
              <a:rPr lang="fi-FI" dirty="0" smtClean="0"/>
              <a:t> </a:t>
            </a:r>
            <a:r>
              <a:rPr lang="en-GB" dirty="0"/>
              <a:t>“Award of procurement contracts by Russian private beneficiaries</a:t>
            </a:r>
            <a:r>
              <a:rPr lang="en-GB" dirty="0" smtClean="0"/>
              <a:t>”</a:t>
            </a:r>
          </a:p>
          <a:p>
            <a:pPr marL="457200" lvl="1" indent="0">
              <a:spcBef>
                <a:spcPts val="0"/>
              </a:spcBef>
              <a:spcAft>
                <a:spcPts val="500"/>
              </a:spcAft>
              <a:buNone/>
            </a:pPr>
            <a:endParaRPr lang="fi-FI" dirty="0"/>
          </a:p>
          <a:p>
            <a:pPr lvl="1">
              <a:spcBef>
                <a:spcPts val="0"/>
              </a:spcBef>
              <a:spcAft>
                <a:spcPts val="500"/>
              </a:spcAft>
            </a:pPr>
            <a:r>
              <a:rPr lang="en-US" dirty="0" smtClean="0"/>
              <a:t>In addition to these regulations, </a:t>
            </a:r>
            <a:r>
              <a:rPr lang="en-US" dirty="0"/>
              <a:t>P</a:t>
            </a:r>
            <a:r>
              <a:rPr lang="en-US" dirty="0" smtClean="0"/>
              <a:t>rogramme </a:t>
            </a:r>
            <a:r>
              <a:rPr lang="en-US" dirty="0" smtClean="0"/>
              <a:t>has set following rules:</a:t>
            </a:r>
          </a:p>
          <a:p>
            <a:pPr lvl="2">
              <a:spcBef>
                <a:spcPts val="0"/>
              </a:spcBef>
              <a:spcAft>
                <a:spcPts val="500"/>
              </a:spcAft>
            </a:pPr>
            <a:r>
              <a:rPr lang="en-US" sz="2000" dirty="0" smtClean="0"/>
              <a:t>Purchases with value </a:t>
            </a:r>
            <a:r>
              <a:rPr lang="en-US" sz="2000" u="sng" dirty="0" smtClean="0"/>
              <a:t>from 3 000 € / 210 000 RUB (rate 1 €=70 RUB) to national threshold value</a:t>
            </a:r>
          </a:p>
          <a:p>
            <a:pPr lvl="3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dirty="0"/>
              <a:t>Request for offer in writing from 3-5 suppliers</a:t>
            </a:r>
          </a:p>
          <a:p>
            <a:pPr lvl="3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dirty="0"/>
              <a:t>Procedure to be documented, criteria for the decision justified</a:t>
            </a:r>
          </a:p>
          <a:p>
            <a:pPr lvl="2">
              <a:spcBef>
                <a:spcPts val="0"/>
              </a:spcBef>
              <a:spcAft>
                <a:spcPts val="500"/>
              </a:spcAft>
            </a:pPr>
            <a:r>
              <a:rPr lang="en-US" sz="2000" dirty="0" smtClean="0"/>
              <a:t>Purchases with value </a:t>
            </a:r>
            <a:r>
              <a:rPr lang="en-US" sz="2000" u="sng" dirty="0" smtClean="0"/>
              <a:t>under 3 000 € / 210 000 RUB</a:t>
            </a:r>
          </a:p>
          <a:p>
            <a:pPr lvl="3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GB" dirty="0"/>
              <a:t>The price comparison made from several potential suppliers (e.g. by phone/e-mail/from webpages). </a:t>
            </a:r>
            <a:endParaRPr lang="en-US" dirty="0"/>
          </a:p>
          <a:p>
            <a:pPr lvl="3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dirty="0"/>
              <a:t>Shortly </a:t>
            </a:r>
            <a:r>
              <a:rPr lang="en-US" dirty="0" smtClean="0"/>
              <a:t>documented</a:t>
            </a:r>
            <a:endParaRPr lang="en-US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2406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6839" y="1229193"/>
            <a:ext cx="11552662" cy="5276538"/>
          </a:xfrm>
        </p:spPr>
        <p:txBody>
          <a:bodyPr>
            <a:normAutofit/>
          </a:bodyPr>
          <a:lstStyle/>
          <a:p>
            <a:r>
              <a:rPr lang="fi-FI" b="1" dirty="0" err="1" smtClean="0"/>
              <a:t>Norway</a:t>
            </a:r>
            <a:endParaRPr lang="fi-FI" b="1" dirty="0" smtClean="0"/>
          </a:p>
          <a:p>
            <a:pPr marL="0" indent="0">
              <a:buNone/>
            </a:pPr>
            <a:endParaRPr lang="fi-FI" b="1" dirty="0" smtClean="0"/>
          </a:p>
          <a:p>
            <a:pPr lvl="1"/>
            <a:r>
              <a:rPr lang="en-GB" dirty="0"/>
              <a:t>Value of the procurement </a:t>
            </a:r>
            <a:r>
              <a:rPr lang="en-GB" u="sng" dirty="0"/>
              <a:t>over the national threshold </a:t>
            </a:r>
            <a:r>
              <a:rPr lang="en-GB" u="sng" dirty="0" smtClean="0"/>
              <a:t>values</a:t>
            </a:r>
            <a:endParaRPr lang="fi-FI" u="sng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National legislation of the public procurement to be obeyed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Purchases with value </a:t>
            </a:r>
            <a:r>
              <a:rPr lang="en-US" u="sng" dirty="0" smtClean="0"/>
              <a:t>from 100 000 NOK to national threshold value</a:t>
            </a:r>
          </a:p>
          <a:p>
            <a:pPr lvl="2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dirty="0"/>
              <a:t>Request for offer in writing from 3-5 suppliers</a:t>
            </a:r>
          </a:p>
          <a:p>
            <a:pPr lvl="2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dirty="0"/>
              <a:t>Procedure to be documented, criteria for the decision justified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Purchases with value </a:t>
            </a:r>
            <a:r>
              <a:rPr lang="en-US" u="sng" dirty="0" smtClean="0"/>
              <a:t>under 100 000 NOK</a:t>
            </a:r>
            <a:endParaRPr lang="en-US" u="sng" dirty="0" smtClean="0"/>
          </a:p>
          <a:p>
            <a:pPr lvl="2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GB" dirty="0"/>
              <a:t>The price comparison made from several potential suppliers (e.g. by phone/e-mail/from webpages). </a:t>
            </a:r>
            <a:endParaRPr lang="en-US" dirty="0"/>
          </a:p>
          <a:p>
            <a:pPr lvl="2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dirty="0"/>
              <a:t>Shortly documented</a:t>
            </a:r>
          </a:p>
          <a:p>
            <a:pPr lvl="2"/>
            <a:endParaRPr lang="fi-FI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4490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Expenditure verification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6839" y="1236273"/>
            <a:ext cx="11552662" cy="5116447"/>
          </a:xfrm>
        </p:spPr>
        <p:txBody>
          <a:bodyPr>
            <a:normAutofit/>
          </a:bodyPr>
          <a:lstStyle/>
          <a:p>
            <a:pPr>
              <a:spcAft>
                <a:spcPts val="500"/>
              </a:spcAft>
            </a:pPr>
            <a:r>
              <a:rPr lang="en-US" sz="2000" dirty="0" smtClean="0"/>
              <a:t>Each partners realized cost shall be verified by an external auditor within each financial report </a:t>
            </a:r>
          </a:p>
          <a:p>
            <a:pPr lvl="1">
              <a:spcAft>
                <a:spcPts val="500"/>
              </a:spcAft>
            </a:pPr>
            <a:r>
              <a:rPr lang="en-US" sz="1600" i="1" dirty="0" smtClean="0"/>
              <a:t>In Norway only within the last one for the whole implementation period</a:t>
            </a:r>
          </a:p>
          <a:p>
            <a:pPr lvl="1">
              <a:spcAft>
                <a:spcPts val="500"/>
              </a:spcAft>
            </a:pPr>
            <a:r>
              <a:rPr lang="en-US" sz="1600" i="1" dirty="0" smtClean="0"/>
              <a:t>Norwegian LP’ auditor shall verify that the sum in Consolidated financial report is equal with the individual verification reports from the partners (fills in only </a:t>
            </a:r>
            <a:r>
              <a:rPr lang="en-US" sz="1600" b="1" i="1" dirty="0" smtClean="0"/>
              <a:t>EV3</a:t>
            </a:r>
            <a:r>
              <a:rPr lang="en-US" sz="1600" i="1" dirty="0" smtClean="0"/>
              <a:t>)</a:t>
            </a:r>
          </a:p>
          <a:p>
            <a:pPr>
              <a:spcAft>
                <a:spcPts val="500"/>
              </a:spcAft>
            </a:pPr>
            <a:r>
              <a:rPr lang="en-US" sz="2000" dirty="0" smtClean="0"/>
              <a:t>Project can use the external auditor of their organization or select a new one (procurement rules to be obeyed) </a:t>
            </a:r>
          </a:p>
          <a:p>
            <a:pPr>
              <a:spcAft>
                <a:spcPts val="500"/>
              </a:spcAft>
            </a:pPr>
            <a:r>
              <a:rPr lang="en-US" sz="2000" dirty="0" smtClean="0"/>
              <a:t>Auditor shall fulfill the requirements of the Programme:</a:t>
            </a:r>
          </a:p>
          <a:p>
            <a:pPr lvl="1">
              <a:spcAft>
                <a:spcPts val="500"/>
              </a:spcAft>
            </a:pPr>
            <a:r>
              <a:rPr lang="en-US" sz="1800" dirty="0" smtClean="0"/>
              <a:t>Presented in </a:t>
            </a:r>
            <a:r>
              <a:rPr lang="en-US" sz="1600" dirty="0" smtClean="0"/>
              <a:t>Annex IV of the Grant Contract (</a:t>
            </a:r>
            <a:r>
              <a:rPr lang="en-US" sz="1700" b="1" dirty="0" smtClean="0"/>
              <a:t>EV1 Expenditure and Revenue verification procedure)</a:t>
            </a:r>
            <a:r>
              <a:rPr lang="en-US" sz="1800" dirty="0" smtClean="0"/>
              <a:t> </a:t>
            </a:r>
          </a:p>
          <a:p>
            <a:pPr lvl="1">
              <a:spcAft>
                <a:spcPts val="500"/>
              </a:spcAft>
            </a:pPr>
            <a:r>
              <a:rPr lang="en-US" sz="1800" dirty="0" smtClean="0"/>
              <a:t>Partners shall inform the name of the selected auditor to MA within 6 months of the project start (LP fills in the ”Nomination of auditor” form)</a:t>
            </a:r>
          </a:p>
          <a:p>
            <a:pPr>
              <a:spcAft>
                <a:spcPts val="500"/>
              </a:spcAft>
            </a:pPr>
            <a:r>
              <a:rPr lang="en-US" sz="2000" dirty="0" smtClean="0"/>
              <a:t>Partners from the same country can use a common auditor</a:t>
            </a:r>
          </a:p>
          <a:p>
            <a:pPr>
              <a:spcAft>
                <a:spcPts val="500"/>
              </a:spcAft>
            </a:pPr>
            <a:r>
              <a:rPr lang="en-US" sz="2000" dirty="0" smtClean="0"/>
              <a:t>Partner should provide all needed project documents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DF18-EF9F-4548-8CEB-246465D8F8D2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53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 Kolarctic CB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. Kolarctic CBC - Love your neighbou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2108</TotalTime>
  <Words>2989</Words>
  <Application>Microsoft Office PowerPoint</Application>
  <PresentationFormat>Laajakuva</PresentationFormat>
  <Paragraphs>376</Paragraphs>
  <Slides>34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34</vt:i4>
      </vt:variant>
    </vt:vector>
  </HeadingPairs>
  <TitlesOfParts>
    <vt:vector size="40" baseType="lpstr">
      <vt:lpstr>Arial</vt:lpstr>
      <vt:lpstr>Calibri</vt:lpstr>
      <vt:lpstr>Courier New</vt:lpstr>
      <vt:lpstr>Verdana</vt:lpstr>
      <vt:lpstr>1. Kolarctic CBC</vt:lpstr>
      <vt:lpstr>2. Kolarctic CBC - Love your neighbour</vt:lpstr>
      <vt:lpstr>Kolarctic CBC Project Financial management &amp; reporting </vt:lpstr>
      <vt:lpstr>I. Financial Management</vt:lpstr>
      <vt:lpstr>Eligible and ineligible project costs</vt:lpstr>
      <vt:lpstr>Use of EUR</vt:lpstr>
      <vt:lpstr>Procurement</vt:lpstr>
      <vt:lpstr>Procurement</vt:lpstr>
      <vt:lpstr>Procurement</vt:lpstr>
      <vt:lpstr>Procurement</vt:lpstr>
      <vt:lpstr>Expenditure verification</vt:lpstr>
      <vt:lpstr>Expenditure verification</vt:lpstr>
      <vt:lpstr>Payment flows from the MA</vt:lpstr>
      <vt:lpstr>Recovery</vt:lpstr>
      <vt:lpstr>Irregularities, fraud and corruption</vt:lpstr>
      <vt:lpstr>Irregularities, fraud and corruption</vt:lpstr>
      <vt:lpstr>II. Financial report</vt:lpstr>
      <vt:lpstr>How to make the report</vt:lpstr>
      <vt:lpstr>Financial report: Requirements</vt:lpstr>
      <vt:lpstr>Templates for the financial reporting</vt:lpstr>
      <vt:lpstr>Annex 1 Financial report with General ledger specification</vt:lpstr>
      <vt:lpstr>Annex 1: 1.1. Financial report</vt:lpstr>
      <vt:lpstr>Annex 1: 1.2. General ledger specifications</vt:lpstr>
      <vt:lpstr>Annex 1; 1.2. General ledger specification</vt:lpstr>
      <vt:lpstr>Annex 1; 1.3. Financing</vt:lpstr>
      <vt:lpstr>Annex 2. Personnel cost specification</vt:lpstr>
      <vt:lpstr>Annex 2. Personnel cost specification</vt:lpstr>
      <vt:lpstr>Annex 2. Personnel cost specification </vt:lpstr>
      <vt:lpstr>Annex 6. Timesheet</vt:lpstr>
      <vt:lpstr>Annex 3. List of purchases</vt:lpstr>
      <vt:lpstr>Annex 4. Preparatory costs</vt:lpstr>
      <vt:lpstr>Annex 5. Templates for the last interim report</vt:lpstr>
      <vt:lpstr>Annex 5. Templates for the last interim report</vt:lpstr>
      <vt:lpstr>Annex 7. Consolidated financial report</vt:lpstr>
      <vt:lpstr>Reporting periods / due dates</vt:lpstr>
      <vt:lpstr>Thank you!</vt:lpstr>
    </vt:vector>
  </TitlesOfParts>
  <Company>Lapin liitto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Lahdenranta Marjaana Lapin Liitto</dc:creator>
  <cp:lastModifiedBy>Peltoperä Svetlana Lapin liitto</cp:lastModifiedBy>
  <cp:revision>207</cp:revision>
  <cp:lastPrinted>2019-04-03T11:30:25Z</cp:lastPrinted>
  <dcterms:created xsi:type="dcterms:W3CDTF">2016-03-30T12:00:57Z</dcterms:created>
  <dcterms:modified xsi:type="dcterms:W3CDTF">2019-04-08T08:42:21Z</dcterms:modified>
</cp:coreProperties>
</file>